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48" r:id="rId3"/>
    <p:sldId id="362" r:id="rId4"/>
    <p:sldId id="354" r:id="rId5"/>
    <p:sldId id="349" r:id="rId6"/>
    <p:sldId id="350" r:id="rId7"/>
    <p:sldId id="352" r:id="rId8"/>
    <p:sldId id="353" r:id="rId9"/>
    <p:sldId id="355" r:id="rId10"/>
    <p:sldId id="356" r:id="rId11"/>
    <p:sldId id="357" r:id="rId12"/>
    <p:sldId id="358" r:id="rId13"/>
    <p:sldId id="359" r:id="rId14"/>
    <p:sldId id="360" r:id="rId15"/>
    <p:sldId id="363" r:id="rId16"/>
    <p:sldId id="364" r:id="rId17"/>
    <p:sldId id="361" r:id="rId18"/>
    <p:sldId id="297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A448B-143F-44B2-B9C9-076964100029}" type="datetimeFigureOut">
              <a:rPr lang="hu-HU" smtClean="0"/>
              <a:t>2018.03.01.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9F0A8-F7B4-40BF-9542-CE2CB31654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87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9F0A8-F7B4-40BF-9542-CE2CB3165452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2028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9F0A8-F7B4-40BF-9542-CE2CB3165452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880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2F32-8A66-4D2B-A936-B86A87387EF5}" type="datetime1">
              <a:rPr lang="hu-HU" smtClean="0"/>
              <a:t>2018.03.01.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652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409C-6A78-43CC-9480-6C0C0CFCF152}" type="datetime1">
              <a:rPr lang="hu-HU" smtClean="0"/>
              <a:t>2018.03.01.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13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B18D-5AAD-47C9-B9AD-60F533DD7DC7}" type="datetime1">
              <a:rPr lang="hu-HU" smtClean="0"/>
              <a:t>2018.03.01.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9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FFFA-1436-4223-8A21-B5342E04EC9F}" type="datetime1">
              <a:rPr lang="hu-HU" smtClean="0"/>
              <a:t>2018.03.01.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661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E3AC-533C-480E-801A-AB693F11FFF4}" type="datetime1">
              <a:rPr lang="hu-HU" smtClean="0"/>
              <a:t>2018.03.01.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549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609E-FBC2-4369-BEAB-B1FECDFF12CC}" type="datetime1">
              <a:rPr lang="hu-HU" smtClean="0"/>
              <a:t>2018.03.01.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849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560B-2A81-4A8C-9CF2-2AAA1D8CF8F5}" type="datetime1">
              <a:rPr lang="hu-HU" smtClean="0"/>
              <a:t>2018.03.01.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261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816F-1D7A-4466-A193-B8CE3D6C647A}" type="datetime1">
              <a:rPr lang="hu-HU" smtClean="0"/>
              <a:t>2018.03.01.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574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D4C4-6973-41BC-A6A5-D8592D1C53AD}" type="datetime1">
              <a:rPr lang="hu-HU" smtClean="0"/>
              <a:t>2018.03.01.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949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E0AC-162F-4D34-9E3B-C1DA7E8CA11A}" type="datetime1">
              <a:rPr lang="hu-HU" smtClean="0"/>
              <a:t>2018.03.01.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417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8CCEE-A190-4CAD-8293-D7A146BBEB7A}" type="datetime1">
              <a:rPr lang="hu-HU" smtClean="0"/>
              <a:t>2018.03.01.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294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A836-4922-4A93-BAAD-31248BC2A5B1}" type="datetime1">
              <a:rPr lang="hu-HU" smtClean="0"/>
              <a:t>2018.03.01.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15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liceum.audit@upcmail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/>
              <a:t>Az éves költségvetési beszámolók könyvvizsgálata során felmerült egyes témakörök</a:t>
            </a:r>
            <a:br>
              <a:rPr lang="hu-HU" sz="4000" b="1" dirty="0" smtClean="0"/>
            </a:br>
            <a:endParaRPr lang="hu-H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316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8894" y="-468592"/>
            <a:ext cx="10515600" cy="1221627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Mérlegtételek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53036"/>
            <a:ext cx="10466294" cy="4733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Elévülés </a:t>
            </a:r>
            <a:r>
              <a:rPr lang="hu-HU" sz="2400" dirty="0"/>
              <a:t>fogalmát átalakította Ptk.6:21. §-25. §</a:t>
            </a:r>
          </a:p>
          <a:p>
            <a:pPr marL="0" indent="0">
              <a:buNone/>
            </a:pPr>
            <a:r>
              <a:rPr lang="es-ES" sz="2400" dirty="0"/>
              <a:t>– 5 év, vagy </a:t>
            </a:r>
            <a:r>
              <a:rPr lang="es-ES" sz="2400" dirty="0" smtClean="0"/>
              <a:t>el</a:t>
            </a:r>
            <a:r>
              <a:rPr lang="hu-HU" sz="2400" dirty="0" smtClean="0"/>
              <a:t>t</a:t>
            </a:r>
            <a:r>
              <a:rPr lang="es-ES" sz="2400" dirty="0" smtClean="0"/>
              <a:t>ér</a:t>
            </a:r>
            <a:r>
              <a:rPr lang="hu-HU" sz="2400" dirty="0" smtClean="0"/>
              <a:t>ő</a:t>
            </a:r>
            <a:r>
              <a:rPr lang="es-ES" sz="2400" dirty="0" smtClean="0"/>
              <a:t>en </a:t>
            </a:r>
            <a:r>
              <a:rPr lang="es-ES" sz="2400" dirty="0"/>
              <a:t>rendelkeznek róla </a:t>
            </a:r>
            <a:r>
              <a:rPr lang="es-ES" sz="2400" dirty="0" smtClean="0"/>
              <a:t>a</a:t>
            </a:r>
            <a:r>
              <a:rPr lang="hu-HU" sz="2400" dirty="0" smtClean="0"/>
              <a:t> szerződésben</a:t>
            </a:r>
            <a:r>
              <a:rPr lang="hu-HU" sz="2400" dirty="0"/>
              <a:t>, de nem zárhatják ki ez semmis</a:t>
            </a:r>
          </a:p>
          <a:p>
            <a:pPr marL="0" indent="0">
              <a:buNone/>
            </a:pPr>
            <a:r>
              <a:rPr lang="hu-HU" sz="2400" dirty="0"/>
              <a:t>– </a:t>
            </a:r>
            <a:r>
              <a:rPr lang="hu-HU" sz="2400" b="1" dirty="0"/>
              <a:t>Elévülés megszakítása</a:t>
            </a:r>
          </a:p>
          <a:p>
            <a:pPr marL="0" indent="0">
              <a:buNone/>
            </a:pPr>
            <a:r>
              <a:rPr lang="hu-HU" sz="2400" dirty="0"/>
              <a:t>• Tartozás elismerése</a:t>
            </a:r>
          </a:p>
          <a:p>
            <a:pPr marL="0" indent="0">
              <a:buNone/>
            </a:pPr>
            <a:r>
              <a:rPr lang="hu-HU" sz="2400" dirty="0"/>
              <a:t>• Egyezség</a:t>
            </a:r>
          </a:p>
          <a:p>
            <a:pPr marL="0" indent="0">
              <a:buNone/>
            </a:pPr>
            <a:r>
              <a:rPr lang="hu-HU" sz="2400" dirty="0"/>
              <a:t>• Bírósági út</a:t>
            </a:r>
          </a:p>
          <a:p>
            <a:pPr marL="0" indent="0">
              <a:buNone/>
            </a:pPr>
            <a:r>
              <a:rPr lang="hu-HU" sz="2400" dirty="0"/>
              <a:t>• </a:t>
            </a:r>
            <a:r>
              <a:rPr lang="hu-HU" sz="2400" dirty="0" smtClean="0"/>
              <a:t>Csődeljárás</a:t>
            </a:r>
            <a:endParaRPr lang="hu-HU" sz="2400" dirty="0"/>
          </a:p>
          <a:p>
            <a:pPr marL="0" indent="0">
              <a:buNone/>
            </a:pPr>
            <a:r>
              <a:rPr lang="hu-HU" sz="2400" dirty="0"/>
              <a:t>• </a:t>
            </a:r>
            <a:r>
              <a:rPr lang="hu-HU" sz="2400" b="1" dirty="0"/>
              <a:t>Fizetési felszólítás az elévülést nem szakítja meg</a:t>
            </a:r>
          </a:p>
          <a:p>
            <a:pPr marL="0" indent="0">
              <a:buNone/>
            </a:pPr>
            <a:r>
              <a:rPr lang="hu-HU" sz="2400" dirty="0"/>
              <a:t>– </a:t>
            </a:r>
            <a:r>
              <a:rPr lang="hu-HU" sz="2400" b="1" dirty="0"/>
              <a:t>Polgári </a:t>
            </a:r>
            <a:r>
              <a:rPr lang="hu-HU" sz="2400" b="1" dirty="0" smtClean="0"/>
              <a:t>Törvénykönyvről </a:t>
            </a:r>
            <a:r>
              <a:rPr lang="hu-HU" sz="2400" b="1" dirty="0"/>
              <a:t>szóló 2013. évi V</a:t>
            </a:r>
            <a:r>
              <a:rPr lang="hu-HU" sz="2400" b="1" dirty="0" smtClean="0"/>
              <a:t>. törvény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96006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6134"/>
          </a:xfrm>
        </p:spPr>
        <p:txBody>
          <a:bodyPr>
            <a:normAutofit/>
          </a:bodyPr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Mérlegtételek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129553"/>
            <a:ext cx="10515600" cy="4553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b="1" i="1" dirty="0"/>
              <a:t>behajthatatlan követelés: </a:t>
            </a:r>
            <a:r>
              <a:rPr lang="hu-HU" sz="3200" dirty="0"/>
              <a:t>az a követelés,</a:t>
            </a:r>
          </a:p>
          <a:p>
            <a:pPr marL="0" indent="0">
              <a:buNone/>
            </a:pPr>
            <a:r>
              <a:rPr lang="hu-HU" sz="3200" dirty="0"/>
              <a:t>– </a:t>
            </a:r>
            <a:r>
              <a:rPr lang="hu-HU" sz="3200" dirty="0" smtClean="0"/>
              <a:t>amelyre </a:t>
            </a:r>
            <a:r>
              <a:rPr lang="hu-HU" sz="3200" dirty="0"/>
              <a:t>az adós ellen vezetett végrehajtás során</a:t>
            </a:r>
          </a:p>
          <a:p>
            <a:pPr marL="0" indent="0">
              <a:buNone/>
            </a:pPr>
            <a:r>
              <a:rPr lang="hu-HU" sz="3200" dirty="0"/>
              <a:t>nincs fedezet, vagy a talált fedezet a követelést csak</a:t>
            </a:r>
          </a:p>
          <a:p>
            <a:pPr marL="0" indent="0">
              <a:buNone/>
            </a:pPr>
            <a:r>
              <a:rPr lang="hu-HU" sz="3200" dirty="0"/>
              <a:t>részben fedezi</a:t>
            </a:r>
          </a:p>
          <a:p>
            <a:pPr marL="0" indent="0">
              <a:buNone/>
            </a:pPr>
            <a:r>
              <a:rPr lang="hu-HU" sz="3200" dirty="0"/>
              <a:t>– (amennyiben a végrehajtás közvetlenül nem vezetett</a:t>
            </a:r>
          </a:p>
          <a:p>
            <a:pPr marL="0" indent="0">
              <a:buNone/>
            </a:pPr>
            <a:r>
              <a:rPr lang="hu-HU" sz="3200" dirty="0"/>
              <a:t>eredményre és a végrehajtást szüneteltetik,</a:t>
            </a:r>
          </a:p>
          <a:p>
            <a:pPr marL="0" indent="0">
              <a:buNone/>
            </a:pPr>
            <a:r>
              <a:rPr lang="hu-HU" sz="3200" dirty="0"/>
              <a:t>az óvatosság </a:t>
            </a:r>
            <a:r>
              <a:rPr lang="hu-HU" sz="3200" dirty="0" smtClean="0"/>
              <a:t>elvéből következően </a:t>
            </a:r>
            <a:r>
              <a:rPr lang="hu-HU" sz="3200" dirty="0"/>
              <a:t>a behajthatatlanság</a:t>
            </a:r>
          </a:p>
          <a:p>
            <a:pPr marL="0" indent="0">
              <a:buNone/>
            </a:pPr>
            <a:r>
              <a:rPr lang="hu-HU" sz="3200" dirty="0"/>
              <a:t>– nemleges foglalási </a:t>
            </a:r>
            <a:r>
              <a:rPr lang="hu-HU" sz="3200" dirty="0" smtClean="0"/>
              <a:t>jegyzőkönyv </a:t>
            </a:r>
            <a:r>
              <a:rPr lang="hu-HU" sz="3200" dirty="0"/>
              <a:t>alapján </a:t>
            </a:r>
            <a:r>
              <a:rPr lang="hu-HU" sz="3200" dirty="0" smtClean="0"/>
              <a:t>– vélelmezhető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12725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2671" y="113272"/>
            <a:ext cx="10515600" cy="1325563"/>
          </a:xfrm>
        </p:spPr>
        <p:txBody>
          <a:bodyPr/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Mérlegtételek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89213"/>
            <a:ext cx="10403541" cy="447787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3200" b="1" i="1" dirty="0"/>
              <a:t>behajthatatlan követelés: </a:t>
            </a:r>
            <a:r>
              <a:rPr lang="hu-HU" sz="3200" dirty="0"/>
              <a:t>az a követelés,</a:t>
            </a:r>
          </a:p>
          <a:p>
            <a:pPr marL="0" indent="0">
              <a:buNone/>
            </a:pPr>
            <a:r>
              <a:rPr lang="hu-HU" sz="3200" dirty="0"/>
              <a:t>– </a:t>
            </a:r>
            <a:r>
              <a:rPr lang="hu-HU" sz="3200" dirty="0" smtClean="0"/>
              <a:t>amelyet </a:t>
            </a:r>
            <a:r>
              <a:rPr lang="hu-HU" sz="3200" dirty="0"/>
              <a:t>a </a:t>
            </a:r>
            <a:r>
              <a:rPr lang="hu-HU" sz="3200" dirty="0" smtClean="0"/>
              <a:t>hitelező </a:t>
            </a:r>
            <a:r>
              <a:rPr lang="hu-HU" sz="3200" dirty="0"/>
              <a:t>a </a:t>
            </a:r>
            <a:r>
              <a:rPr lang="hu-HU" sz="3200" dirty="0" smtClean="0"/>
              <a:t>csődeljárás</a:t>
            </a:r>
            <a:r>
              <a:rPr lang="hu-HU" sz="3200" dirty="0"/>
              <a:t>, a felszámolási</a:t>
            </a:r>
          </a:p>
          <a:p>
            <a:pPr marL="0" indent="0">
              <a:buNone/>
            </a:pPr>
            <a:r>
              <a:rPr lang="hu-HU" sz="3200" dirty="0"/>
              <a:t>eljárás, az önkormányzatok adósságrendezési eljárása</a:t>
            </a:r>
          </a:p>
          <a:p>
            <a:pPr marL="0" indent="0">
              <a:buNone/>
            </a:pPr>
            <a:r>
              <a:rPr lang="hu-HU" sz="3200" dirty="0"/>
              <a:t>során egyezségi megállapodás keretében elengedett,</a:t>
            </a:r>
          </a:p>
          <a:p>
            <a:pPr marL="0" indent="0">
              <a:buNone/>
            </a:pPr>
            <a:r>
              <a:rPr lang="hu-HU" sz="3200" dirty="0"/>
              <a:t>– </a:t>
            </a:r>
            <a:r>
              <a:rPr lang="hu-HU" sz="3200" dirty="0" smtClean="0"/>
              <a:t>amelyre </a:t>
            </a:r>
            <a:r>
              <a:rPr lang="hu-HU" sz="3200" dirty="0"/>
              <a:t>a felszámoló által adott írásbeli </a:t>
            </a:r>
            <a:r>
              <a:rPr lang="hu-HU" sz="3200" dirty="0" smtClean="0"/>
              <a:t>igazolás (</a:t>
            </a:r>
            <a:r>
              <a:rPr lang="hu-HU" sz="3200" dirty="0"/>
              <a:t>nyilatkozat) szerint nincs fedezet,</a:t>
            </a:r>
          </a:p>
          <a:p>
            <a:pPr marL="0" indent="0">
              <a:buNone/>
            </a:pPr>
            <a:r>
              <a:rPr lang="hu-HU" sz="3200" dirty="0"/>
              <a:t>– </a:t>
            </a:r>
            <a:r>
              <a:rPr lang="hu-HU" sz="3200" dirty="0" smtClean="0"/>
              <a:t>amelyre </a:t>
            </a:r>
            <a:r>
              <a:rPr lang="hu-HU" sz="3200" dirty="0"/>
              <a:t>a felszámolás, az adósságrendezési </a:t>
            </a:r>
            <a:r>
              <a:rPr lang="hu-HU" sz="3200" dirty="0" smtClean="0"/>
              <a:t>eljárás befejezésekor </a:t>
            </a:r>
            <a:r>
              <a:rPr lang="hu-HU" sz="3200" dirty="0"/>
              <a:t>a vagyonfelosztási javaslat szerinti</a:t>
            </a:r>
          </a:p>
          <a:p>
            <a:pPr marL="0" indent="0">
              <a:buNone/>
            </a:pPr>
            <a:r>
              <a:rPr lang="hu-HU" sz="3200" dirty="0"/>
              <a:t>értékben átvett eszköz nem nyújt fedezetet,</a:t>
            </a:r>
          </a:p>
          <a:p>
            <a:pPr marL="0" indent="0">
              <a:buNone/>
            </a:pPr>
            <a:r>
              <a:rPr lang="hu-HU" sz="3200" dirty="0"/>
              <a:t>– </a:t>
            </a:r>
            <a:r>
              <a:rPr lang="hu-HU" sz="3200" dirty="0" smtClean="0"/>
              <a:t>amelyet </a:t>
            </a:r>
            <a:r>
              <a:rPr lang="hu-HU" sz="3200" dirty="0"/>
              <a:t>bíróság </a:t>
            </a:r>
            <a:r>
              <a:rPr lang="hu-HU" sz="3200" dirty="0" smtClean="0"/>
              <a:t>előtt </a:t>
            </a:r>
            <a:r>
              <a:rPr lang="hu-HU" sz="3200" dirty="0"/>
              <a:t>érvényesíteni nem lehet,</a:t>
            </a:r>
          </a:p>
          <a:p>
            <a:pPr marL="0" indent="0">
              <a:buNone/>
            </a:pPr>
            <a:r>
              <a:rPr lang="hu-HU" sz="3200" dirty="0"/>
              <a:t>– </a:t>
            </a:r>
            <a:r>
              <a:rPr lang="hu-HU" sz="3200" dirty="0" smtClean="0"/>
              <a:t>amely </a:t>
            </a:r>
            <a:r>
              <a:rPr lang="hu-HU" sz="3200" dirty="0"/>
              <a:t>a hatályos jogszabályok alapján elévült.</a:t>
            </a:r>
          </a:p>
          <a:p>
            <a:pPr marL="0" indent="0">
              <a:buNone/>
            </a:pPr>
            <a:r>
              <a:rPr lang="hu-HU" sz="3200" dirty="0"/>
              <a:t>• A behajthatatlanság tényét és </a:t>
            </a:r>
            <a:r>
              <a:rPr lang="hu-HU" sz="3200" dirty="0" smtClean="0"/>
              <a:t>mértékét bizonyítani kell – DOKUMENTÁLÁS!!!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2775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Mérlegtételek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1" y="1129555"/>
            <a:ext cx="10390094" cy="44913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Időbeli elhatárolások</a:t>
            </a:r>
          </a:p>
          <a:p>
            <a:pPr marL="0" indent="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Könyvelése csak a pénzügyi számvitelben történik</a:t>
            </a:r>
          </a:p>
          <a:p>
            <a:pPr marL="0" indent="0" algn="just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Aktív időbeli elhatárolások</a:t>
            </a: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Bevételek aktív időbeli elhatárolását, a költségek, ráfordítások aktív időbeli elhatárolását és a halasztott ráfordításokat.</a:t>
            </a: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mérlegben az eredményszemléletű bevételek aktív időbeli elhatárolása között az olyan járó eredményszemléletű bevételeket kell kimutatni, amelyek csak a mérleg fordulónapja után esedékesek, de a mérleggel lezárt időszakra számolandók el.</a:t>
            </a: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mérlegben a költségek, ráfordítások aktív időbeli elhatárolása között a mérleg fordulónapja előtt felmerült, elszámolt olyan összegeket kell kimutatni, amelyek költségként, ráfordításként csak a mérleg fordulónapját követő időszakra számolhatók el.</a:t>
            </a: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mérlegben a halasztott ráfordítások között az Szt. 33. § (1) bekezdése szerintieket kell kimutatni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11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4769"/>
          </a:xfrm>
        </p:spPr>
        <p:txBody>
          <a:bodyPr/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Mérlegtételek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169894"/>
            <a:ext cx="10390094" cy="43837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Passzív időbeli elhatárolások</a:t>
            </a:r>
          </a:p>
          <a:p>
            <a:pPr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Passzív időbeli elhatárolásokon belül kell kimutatni az eredményszemléletű bevételek passzív időbeli elhatárolását, a költségek, ráfordítások passzív időbeli elhatárolását és a halasztott eredményszemléletű bevételeket.</a:t>
            </a:r>
          </a:p>
          <a:p>
            <a:pPr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mérlegben az eredményszemléletű bevételek passzív időbeli elhatárolása között a mérleg fordulónapja előtt a pénzügyi számvitelben elszámolt olyan eredményszemléletű bevételeket kell kimutatni, amelyek a mérleg fordulónapja utáni időszak eredményszemléletű bevételét képezik.</a:t>
            </a:r>
          </a:p>
          <a:p>
            <a:pPr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Halasztott bevételek – problémák!!!</a:t>
            </a:r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392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Passzív időbeli elhatárolásokra esetek  (elsősorban fejlesztéshez kapcsolódóan)</a:t>
            </a:r>
          </a:p>
          <a:p>
            <a:pPr marL="0" indent="0">
              <a:buNone/>
            </a:pPr>
            <a:r>
              <a:rPr lang="hu-HU" dirty="0" smtClean="0"/>
              <a:t>1. Pénzt megkapta 2017-ben, még semmit nem költött el belőle, akkor a teljes összeg PIE (bevételek elhatárolása) Következő évben visszavezetés, ha tudom, hogy mennyi a fejlesztési és mennyi a működési, akkor osztom a fejlesztésit halasztott bevételre.                                                           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9374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35425"/>
            <a:ext cx="10515600" cy="4329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2. A támogatást megkaptuk, teljes mértékben el is költöttük, akkor amennyi az 1 számlaosztályba került belőle az halasztott bevétel, a többi a bevételek között marad</a:t>
            </a:r>
          </a:p>
          <a:p>
            <a:pPr marL="0" indent="0">
              <a:buNone/>
            </a:pPr>
            <a:r>
              <a:rPr lang="hu-HU" dirty="0" smtClean="0"/>
              <a:t>3. Támogatást megkaptuk, ahhoz résszámlát kaptunk. A részszámla összegével azt csináljuk, mint a 2. tételnél leírtam, a maradék teljes egészében bevételek PIE</a:t>
            </a:r>
          </a:p>
          <a:p>
            <a:pPr marL="0" indent="0">
              <a:buNone/>
            </a:pPr>
            <a:r>
              <a:rPr lang="hu-HU" dirty="0" smtClean="0"/>
              <a:t>4. A B816-on kapott támogatás nem határolható el!!!</a:t>
            </a:r>
          </a:p>
          <a:p>
            <a:pPr marL="0" indent="0">
              <a:buNone/>
            </a:pPr>
            <a:r>
              <a:rPr lang="hu-HU" dirty="0"/>
              <a:t>A B816. Központi, irányító szervi támogatás rovaton kapott támogatás nem felhasználási </a:t>
            </a:r>
            <a:r>
              <a:rPr lang="hu-HU" dirty="0" smtClean="0"/>
              <a:t>célhoz kötött</a:t>
            </a:r>
            <a:r>
              <a:rPr lang="hu-HU" dirty="0"/>
              <a:t>, így az működési és felhalmozási célú ráfordítások finanszírozására is fordítható.</a:t>
            </a:r>
          </a:p>
        </p:txBody>
      </p:sp>
    </p:spTree>
    <p:extLst>
      <p:ext uri="{BB962C8B-B14F-4D97-AF65-F5344CB8AC3E}">
        <p14:creationId xmlns:p14="http://schemas.microsoft.com/office/powerpoint/2010/main" val="1925459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Támogatások elszámolásánál 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továbbra is felmerült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problémák: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2283"/>
            <a:ext cx="10515600" cy="420893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végleges bevételként, kiadásként kerülnek elszámolásra</a:t>
            </a:r>
          </a:p>
          <a:p>
            <a:pPr>
              <a:buFontTx/>
              <a:buChar char="-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Nincs átvezetve a fejlesztési halasztott bevételre, illetve nem megfelelő összegben</a:t>
            </a:r>
          </a:p>
          <a:p>
            <a:pPr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kerülnek kimutatásra a 0 számlaosztályban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 smtClean="0"/>
              <a:t>031</a:t>
            </a:r>
            <a:r>
              <a:rPr lang="hu-HU" dirty="0"/>
              <a:t>. Támogatási célú előlegekkel kapcsolatos elszámolási </a:t>
            </a:r>
            <a:r>
              <a:rPr lang="hu-HU" dirty="0" smtClean="0"/>
              <a:t>követelések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dirty="0"/>
              <a:t>044. Támogatási célú előlegekkel kapcsolatos elszámolási </a:t>
            </a:r>
            <a:r>
              <a:rPr lang="hu-HU" dirty="0" smtClean="0"/>
              <a:t>kötelezettségek</a:t>
            </a:r>
          </a:p>
          <a:p>
            <a:pPr marL="0" indent="0" algn="just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Mindkettő a </a:t>
            </a:r>
            <a:r>
              <a:rPr lang="hu-HU" dirty="0"/>
              <a:t>006. Egyéb nyilvántartási </a:t>
            </a:r>
            <a:r>
              <a:rPr lang="hu-HU" dirty="0" smtClean="0"/>
              <a:t>ellenszámlával szemben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4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</a:t>
            </a:r>
            <a:r>
              <a:rPr lang="hu-H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figyelmet</a:t>
            </a:r>
            <a:br>
              <a:rPr lang="hu-H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215282" cy="3593540"/>
          </a:xfrm>
        </p:spPr>
        <p:txBody>
          <a:bodyPr/>
          <a:lstStyle/>
          <a:p>
            <a:pPr marL="0" indent="0" algn="ctr">
              <a:buNone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Csák Ibolya</a:t>
            </a:r>
          </a:p>
          <a:p>
            <a:pPr marL="0" indent="0" algn="ctr">
              <a:buNone/>
            </a:pP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liceum.audit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upcmail.hu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Tel.: 70/311-7617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59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722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35424"/>
            <a:ext cx="10363200" cy="461234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hu-HU" dirty="0"/>
              <a:t>Általános problémák költségvetési szervek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dirty="0"/>
              <a:t>Költségvetési számvitel: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dirty="0"/>
              <a:t>Előirányzat  &gt; </a:t>
            </a:r>
            <a:r>
              <a:rPr lang="hu-HU" dirty="0" smtClean="0"/>
              <a:t>Kötelezettségvállalás </a:t>
            </a:r>
            <a:r>
              <a:rPr lang="hu-HU" dirty="0"/>
              <a:t>&gt; Teljesítés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dirty="0"/>
              <a:t>Maradvány = Korrigált pénzeszköz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dirty="0"/>
              <a:t>Központi költségvetési szerveknél a szabad maradvány </a:t>
            </a:r>
            <a:r>
              <a:rPr lang="hu-HU" dirty="0" smtClean="0"/>
              <a:t>kérdése </a:t>
            </a:r>
            <a:r>
              <a:rPr lang="hu-HU" dirty="0" err="1" smtClean="0"/>
              <a:t>Ávr</a:t>
            </a:r>
            <a:r>
              <a:rPr lang="hu-HU" dirty="0" smtClean="0"/>
              <a:t> 150 § (4)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221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5146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6836" y="1089212"/>
            <a:ext cx="10416988" cy="430305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spcBef>
                <a:spcPts val="375"/>
              </a:spcBef>
              <a:spcAft>
                <a:spcPts val="750"/>
              </a:spcAft>
              <a:buNone/>
            </a:pPr>
            <a:r>
              <a:rPr lang="hu-HU" dirty="0">
                <a:solidFill>
                  <a:srgbClr val="424242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Tájékoztatjuk a tisztelt Adatszolgáltatókat, hogy az adatszolgáltatási bírság kiszabására okot adó késedelem első napja a 2017. évi éves beszámoló és 2017. Időközi mérlegjelentés - IV. negyedév (Éves elszámolás) adatszolgáltatások esetében: 2018. március 6.</a:t>
            </a:r>
            <a:endParaRPr lang="hu-HU" sz="4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75"/>
              </a:spcBef>
              <a:spcAft>
                <a:spcPts val="750"/>
              </a:spcAft>
              <a:buNone/>
            </a:pPr>
            <a:r>
              <a:rPr lang="hu-HU" dirty="0">
                <a:solidFill>
                  <a:srgbClr val="424242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 </a:t>
            </a:r>
            <a:endParaRPr lang="hu-HU" sz="4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hu-HU" dirty="0">
                <a:solidFill>
                  <a:srgbClr val="424242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A 2017. évi éves költségvetési beszámoló adatszolgáltatást alátámasztó főkönyvi kivonat adattartalmával összefüggésben tájékoztatjuk a tisztelt Adatszolgáltatókat, hogy a 2017. évi költségvetési beszámoló kitöltési útmutató II/B/13. A 13. űrlap címében foglaltak szerint a 13. űrlap kitöltésekor az 5. oszlopot </a:t>
            </a:r>
            <a:r>
              <a:rPr lang="hu-HU" b="1" dirty="0">
                <a:solidFill>
                  <a:srgbClr val="424242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a 8. és 9. számlaosztály</a:t>
            </a:r>
            <a:r>
              <a:rPr lang="hu-HU" dirty="0">
                <a:solidFill>
                  <a:srgbClr val="424242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 (a zárás során az 5. számlaosztály számlái átvezetésre kerülnek a 8. számlaosztályba, így csak a 8. számlaosztályt kell a költségek, ráfordítások kitöltésére használni) adott sorhoz tartozó könyvviteli számlájának december 31-ei egyenlege alapján kell kitölteni, ahogyan azt a korábbi években is.</a:t>
            </a:r>
            <a:endParaRPr lang="hu-HU" sz="4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823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4428"/>
          </a:xfrm>
        </p:spPr>
        <p:txBody>
          <a:bodyPr/>
          <a:lstStyle/>
          <a:p>
            <a:pPr algn="ctr"/>
            <a:r>
              <a:rPr lang="hu-HU" b="1" dirty="0" err="1" smtClean="0"/>
              <a:t>Maradványkimutatás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00953"/>
            <a:ext cx="10515600" cy="4590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 smtClean="0"/>
              <a:t>Összeállítása a költségvetési számvitel adataiból történik.</a:t>
            </a:r>
          </a:p>
          <a:p>
            <a:pPr marL="0" indent="0">
              <a:buNone/>
            </a:pPr>
            <a:r>
              <a:rPr lang="hu-HU" sz="3600" dirty="0" smtClean="0"/>
              <a:t>Külön az alaptevékenység és külön a vállalkozási tevékenység eredménye, mivel a vállalkozási után befizetési kötelezettség van.</a:t>
            </a:r>
          </a:p>
          <a:p>
            <a:pPr marL="0" indent="0">
              <a:buNone/>
            </a:pPr>
            <a:r>
              <a:rPr lang="hu-HU" sz="3600" dirty="0" smtClean="0"/>
              <a:t>Ellenőrizzük le a kiadások-bevétel ellenszámláiból is!!!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53783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85413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2272553"/>
            <a:ext cx="9144000" cy="2985247"/>
          </a:xfrm>
        </p:spPr>
        <p:txBody>
          <a:bodyPr>
            <a:normAutofit lnSpcReduction="10000"/>
          </a:bodyPr>
          <a:lstStyle/>
          <a:p>
            <a:pPr lvl="0" algn="l"/>
            <a:r>
              <a:rPr lang="hu-HU" sz="4000" dirty="0"/>
              <a:t>2017. december 31-el </a:t>
            </a:r>
            <a:r>
              <a:rPr lang="hu-HU" sz="4000" dirty="0" smtClean="0"/>
              <a:t>megszűnt </a:t>
            </a:r>
            <a:r>
              <a:rPr lang="hu-HU" sz="4000" dirty="0"/>
              <a:t>költségvetési szerveknél</a:t>
            </a:r>
          </a:p>
          <a:p>
            <a:pPr algn="l"/>
            <a:r>
              <a:rPr lang="hu-HU" sz="4000" dirty="0"/>
              <a:t> </a:t>
            </a:r>
            <a:r>
              <a:rPr lang="hu-HU" sz="4000" dirty="0" smtClean="0"/>
              <a:t>Maradvány </a:t>
            </a:r>
            <a:r>
              <a:rPr lang="hu-HU" sz="4000" dirty="0"/>
              <a:t>nem lehet!!!!!</a:t>
            </a:r>
          </a:p>
          <a:p>
            <a:pPr algn="l"/>
            <a:r>
              <a:rPr lang="hu-HU" sz="4000" dirty="0" err="1" smtClean="0"/>
              <a:t>Aktív-Passzív</a:t>
            </a:r>
            <a:r>
              <a:rPr lang="hu-HU" sz="4000" dirty="0" smtClean="0"/>
              <a:t> időbeli nem lehet Áhsz 49/B (1)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46735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722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331259"/>
            <a:ext cx="10228729" cy="40744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200" dirty="0"/>
              <a:t>Pénzügyi számvitel </a:t>
            </a:r>
          </a:p>
          <a:p>
            <a:pPr marL="0" indent="0">
              <a:buNone/>
            </a:pPr>
            <a:r>
              <a:rPr lang="hu-HU" sz="3200" dirty="0"/>
              <a:t> </a:t>
            </a:r>
          </a:p>
          <a:p>
            <a:pPr marL="0" indent="0">
              <a:buNone/>
            </a:pPr>
            <a:r>
              <a:rPr lang="hu-HU" sz="3200" dirty="0"/>
              <a:t>Aktiválandó érték összetétele még mindig problémás</a:t>
            </a:r>
          </a:p>
          <a:p>
            <a:pPr marL="0" indent="0">
              <a:buNone/>
            </a:pPr>
            <a:r>
              <a:rPr lang="hu-HU" sz="3200" dirty="0"/>
              <a:t>Leltározás, leltárkiértékelések</a:t>
            </a:r>
          </a:p>
          <a:p>
            <a:pPr marL="0" indent="0">
              <a:buNone/>
            </a:pPr>
            <a:r>
              <a:rPr lang="hu-HU" sz="3200" dirty="0"/>
              <a:t>Követelések, értékvesztések</a:t>
            </a:r>
          </a:p>
          <a:p>
            <a:pPr marL="0" indent="0">
              <a:buNone/>
            </a:pPr>
            <a:r>
              <a:rPr lang="hu-HU" sz="3200" dirty="0"/>
              <a:t>Időbeli elhatárolások – </a:t>
            </a:r>
            <a:r>
              <a:rPr lang="hu-HU" sz="3200" dirty="0" smtClean="0"/>
              <a:t>megszűnőnél </a:t>
            </a:r>
            <a:r>
              <a:rPr lang="hu-HU" sz="3200" dirty="0"/>
              <a:t>nem maradhat!!!</a:t>
            </a:r>
          </a:p>
          <a:p>
            <a:pPr marL="0" indent="0">
              <a:buNone/>
            </a:pPr>
            <a:r>
              <a:rPr lang="hu-HU" sz="3200" dirty="0"/>
              <a:t>Támogatások elszámolása</a:t>
            </a:r>
          </a:p>
        </p:txBody>
      </p:sp>
    </p:spTree>
    <p:extLst>
      <p:ext uri="{BB962C8B-B14F-4D97-AF65-F5344CB8AC3E}">
        <p14:creationId xmlns:p14="http://schemas.microsoft.com/office/powerpoint/2010/main" val="3605468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3388" y="327546"/>
            <a:ext cx="10515600" cy="818866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Leltározás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leltárkimutatás</a:t>
            </a:r>
            <a:b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3388" y="924206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Leltározás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beszámoló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minden mérlegsora leltárral alátámasztott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legyen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Zárlati ütemterv elkészítése, felelősök, határidők megjelölésével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Leltározási ütemterv (hiányosságai), utasítás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Vagyonkezelésbe vett eszközt minden évben leltározni kell (</a:t>
            </a:r>
            <a:r>
              <a:rPr lang="hu-H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Áhsz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22.§(3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vagyonkezelői, koncessziós szerződés eltérő rendelkezése hiányában a (2) bekezdés 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pontja szerinti leltározást a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működtető, vagyonkezelő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külön térítés és díjazás nélkül,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évente köteles elvégezni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– ÁSZ megállapítások!!! </a:t>
            </a:r>
          </a:p>
          <a:p>
            <a:pPr marL="268288" indent="-268288">
              <a:buNone/>
            </a:pPr>
            <a:r>
              <a:rPr lang="hu-HU" sz="2400" b="1" dirty="0" smtClean="0"/>
              <a:t>- a használt, de a mérlegben értékkel nem szereplő </a:t>
            </a:r>
            <a:r>
              <a:rPr lang="hu-HU" sz="2400" dirty="0" smtClean="0"/>
              <a:t>immateriális javakat, tárgyi eszközöket,        készleteket a leltározási és leltárkészítési szabályzatban meghatározott módon kell leltározni.</a:t>
            </a:r>
            <a:endParaRPr lang="hu-HU" sz="2400" dirty="0"/>
          </a:p>
          <a:p>
            <a:pPr>
              <a:buFontTx/>
              <a:buChar char="-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Készletek  </a:t>
            </a:r>
          </a:p>
          <a:p>
            <a:pPr marL="0" indent="0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Közmunka program keretében előállított eszközök   </a:t>
            </a:r>
            <a:r>
              <a:rPr lang="hu-H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Saldo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2015. évi kiadványa</a:t>
            </a:r>
          </a:p>
          <a:p>
            <a:pPr marL="0" indent="0">
              <a:buNone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Követelések, kötelezettségek – egyenlegközlők kiküldése, visszaérkezési határidő!!!</a:t>
            </a:r>
          </a:p>
          <a:p>
            <a:pPr>
              <a:buFontTx/>
              <a:buChar char="-"/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5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8216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Leltározás, leltárkimutatás</a:t>
            </a:r>
            <a:b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9941" y="128774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/>
              <a:t>Mérlegtételek alátámasztása leltárral</a:t>
            </a:r>
          </a:p>
          <a:p>
            <a:pPr marL="0" indent="0">
              <a:buNone/>
            </a:pPr>
            <a:r>
              <a:rPr lang="hu-HU" dirty="0"/>
              <a:t>• leltározással kapcsolatos feladatok végrehajtása,</a:t>
            </a:r>
          </a:p>
          <a:p>
            <a:pPr marL="0" indent="0">
              <a:buNone/>
            </a:pPr>
            <a:r>
              <a:rPr lang="hu-HU" dirty="0"/>
              <a:t>– Minden 3 évente?</a:t>
            </a:r>
          </a:p>
          <a:p>
            <a:pPr marL="0" indent="0">
              <a:buNone/>
            </a:pPr>
            <a:r>
              <a:rPr lang="hu-HU" dirty="0"/>
              <a:t>– Nem! Lehet eszköztípusonként 3 / 2 / 1 évre vegyesen, de akkor teljes körűen!</a:t>
            </a:r>
          </a:p>
          <a:p>
            <a:pPr marL="0" indent="0">
              <a:buNone/>
            </a:pPr>
            <a:r>
              <a:rPr lang="hu-HU" dirty="0"/>
              <a:t>– Számítógépek, egyéb informatikai eszközök 33% </a:t>
            </a:r>
            <a:r>
              <a:rPr lang="hu-HU" dirty="0" err="1"/>
              <a:t>écs</a:t>
            </a:r>
            <a:r>
              <a:rPr lang="hu-HU" dirty="0"/>
              <a:t> miatt nem illik 3 évente</a:t>
            </a:r>
          </a:p>
          <a:p>
            <a:pPr marL="0" indent="0">
              <a:buNone/>
            </a:pPr>
            <a:r>
              <a:rPr lang="hu-HU" dirty="0"/>
              <a:t>• leltárkimutatások elkészítése</a:t>
            </a:r>
          </a:p>
          <a:p>
            <a:pPr marL="0" indent="0">
              <a:buNone/>
            </a:pPr>
            <a:r>
              <a:rPr lang="hu-HU" dirty="0"/>
              <a:t>– Ha fizikai leltározás nincs, akkor analitikából előállítás</a:t>
            </a:r>
          </a:p>
          <a:p>
            <a:pPr marL="0" indent="0">
              <a:buNone/>
            </a:pPr>
            <a:r>
              <a:rPr lang="hu-HU" dirty="0"/>
              <a:t>• leltárkimutatások értékelése!!!!</a:t>
            </a:r>
          </a:p>
          <a:p>
            <a:pPr marL="0" indent="0">
              <a:buNone/>
            </a:pPr>
            <a:r>
              <a:rPr lang="hu-HU" dirty="0"/>
              <a:t>– Hiány, </a:t>
            </a:r>
            <a:r>
              <a:rPr lang="hu-HU" dirty="0" smtClean="0"/>
              <a:t>többlet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690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5487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Mérlegtételek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6835" y="860612"/>
            <a:ext cx="10282518" cy="4732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A követelés elismert, ha</a:t>
            </a:r>
          </a:p>
          <a:p>
            <a:pPr marL="0" indent="0">
              <a:buNone/>
            </a:pPr>
            <a:r>
              <a:rPr lang="hu-HU" dirty="0"/>
              <a:t>- </a:t>
            </a:r>
            <a:r>
              <a:rPr lang="hu-HU" dirty="0" smtClean="0"/>
              <a:t>szerződésen </a:t>
            </a:r>
            <a:r>
              <a:rPr lang="hu-HU" dirty="0"/>
              <a:t>alapuló követelésnél a partner nem kifogásolja</a:t>
            </a:r>
          </a:p>
          <a:p>
            <a:pPr marL="0" indent="0">
              <a:buNone/>
            </a:pPr>
            <a:r>
              <a:rPr lang="hu-HU" dirty="0"/>
              <a:t>meg a számlát, a teljesítéssel kapcsolatban sem </a:t>
            </a:r>
            <a:r>
              <a:rPr lang="hu-HU" dirty="0" smtClean="0"/>
              <a:t>minőségi</a:t>
            </a:r>
            <a:r>
              <a:rPr lang="hu-HU" dirty="0"/>
              <a:t>, sem</a:t>
            </a:r>
          </a:p>
          <a:p>
            <a:pPr marL="0" indent="0">
              <a:buNone/>
            </a:pPr>
            <a:r>
              <a:rPr lang="hu-HU" dirty="0"/>
              <a:t>mennyiségi kifogást nem emel,</a:t>
            </a:r>
          </a:p>
          <a:p>
            <a:pPr marL="0" indent="0">
              <a:buNone/>
            </a:pPr>
            <a:r>
              <a:rPr lang="hu-HU" dirty="0"/>
              <a:t>- az elfogadott váltó a törvényi </a:t>
            </a:r>
            <a:r>
              <a:rPr lang="hu-HU" dirty="0" smtClean="0"/>
              <a:t>előírásoknak </a:t>
            </a:r>
            <a:r>
              <a:rPr lang="hu-HU" dirty="0"/>
              <a:t>megfelel,</a:t>
            </a:r>
          </a:p>
          <a:p>
            <a:pPr marL="0" indent="0">
              <a:buNone/>
            </a:pPr>
            <a:r>
              <a:rPr lang="hu-HU" dirty="0"/>
              <a:t>- jogszabályon alapuló követelések esetében érvényes</a:t>
            </a:r>
          </a:p>
          <a:p>
            <a:pPr marL="0" indent="0">
              <a:buNone/>
            </a:pPr>
            <a:r>
              <a:rPr lang="hu-HU" dirty="0"/>
              <a:t>jogszabály, határozat biztosítja az elismertséget, a</a:t>
            </a:r>
          </a:p>
          <a:p>
            <a:pPr marL="0" indent="0">
              <a:buNone/>
            </a:pPr>
            <a:r>
              <a:rPr lang="hu-HU" dirty="0"/>
              <a:t>dokumentálhatóságot, még akkor is, ha az adós vitatja azt.</a:t>
            </a:r>
          </a:p>
        </p:txBody>
      </p:sp>
    </p:spTree>
    <p:extLst>
      <p:ext uri="{BB962C8B-B14F-4D97-AF65-F5344CB8AC3E}">
        <p14:creationId xmlns:p14="http://schemas.microsoft.com/office/powerpoint/2010/main" val="21737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963</Words>
  <Application>Microsoft Office PowerPoint</Application>
  <PresentationFormat>Szélesvásznú</PresentationFormat>
  <Paragraphs>121</Paragraphs>
  <Slides>18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Times New Roman</vt:lpstr>
      <vt:lpstr>Wingdings</vt:lpstr>
      <vt:lpstr>Office-téma</vt:lpstr>
      <vt:lpstr>Az éves költségvetési beszámolók könyvvizsgálata során felmerült egyes témakörök </vt:lpstr>
      <vt:lpstr>PowerPoint bemutató</vt:lpstr>
      <vt:lpstr>PowerPoint bemutató</vt:lpstr>
      <vt:lpstr>Maradványkimutatás</vt:lpstr>
      <vt:lpstr>PowerPoint bemutató</vt:lpstr>
      <vt:lpstr>PowerPoint bemutató</vt:lpstr>
      <vt:lpstr>Leltározás, leltárkimutatás </vt:lpstr>
      <vt:lpstr>Leltározás, leltárkimutatás </vt:lpstr>
      <vt:lpstr>Mérlegtételek</vt:lpstr>
      <vt:lpstr>Mérlegtételek</vt:lpstr>
      <vt:lpstr>Mérlegtételek</vt:lpstr>
      <vt:lpstr>Mérlegtételek</vt:lpstr>
      <vt:lpstr>Mérlegtételek</vt:lpstr>
      <vt:lpstr>Mérlegtételek</vt:lpstr>
      <vt:lpstr>PowerPoint bemutató</vt:lpstr>
      <vt:lpstr>PowerPoint bemutató</vt:lpstr>
      <vt:lpstr>Támogatások elszámolásánál továbbra is felmerült problémák:</vt:lpstr>
      <vt:lpstr>     Köszönöm a figyelmet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Ibolya</dc:creator>
  <cp:lastModifiedBy>Ibolya</cp:lastModifiedBy>
  <cp:revision>153</cp:revision>
  <dcterms:created xsi:type="dcterms:W3CDTF">2015-11-14T07:43:37Z</dcterms:created>
  <dcterms:modified xsi:type="dcterms:W3CDTF">2018-03-01T17:00:19Z</dcterms:modified>
</cp:coreProperties>
</file>