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55" r:id="rId2"/>
    <p:sldMasterId id="2147483653" r:id="rId3"/>
  </p:sldMasterIdLst>
  <p:notesMasterIdLst>
    <p:notesMasterId r:id="rId23"/>
  </p:notesMasterIdLst>
  <p:handoutMasterIdLst>
    <p:handoutMasterId r:id="rId24"/>
  </p:handoutMasterIdLst>
  <p:sldIdLst>
    <p:sldId id="592" r:id="rId4"/>
    <p:sldId id="500" r:id="rId5"/>
    <p:sldId id="530" r:id="rId6"/>
    <p:sldId id="591" r:id="rId7"/>
    <p:sldId id="540" r:id="rId8"/>
    <p:sldId id="601" r:id="rId9"/>
    <p:sldId id="602" r:id="rId10"/>
    <p:sldId id="599" r:id="rId11"/>
    <p:sldId id="570" r:id="rId12"/>
    <p:sldId id="596" r:id="rId13"/>
    <p:sldId id="594" r:id="rId14"/>
    <p:sldId id="588" r:id="rId15"/>
    <p:sldId id="598" r:id="rId16"/>
    <p:sldId id="517" r:id="rId17"/>
    <p:sldId id="581" r:id="rId18"/>
    <p:sldId id="565" r:id="rId19"/>
    <p:sldId id="564" r:id="rId20"/>
    <p:sldId id="516" r:id="rId21"/>
    <p:sldId id="603" r:id="rId22"/>
  </p:sldIdLst>
  <p:sldSz cx="9144000" cy="6858000" type="screen4x3"/>
  <p:notesSz cx="9928225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lnSpc>
        <a:spcPct val="140000"/>
      </a:lnSpc>
      <a:spcBef>
        <a:spcPct val="20000"/>
      </a:spcBef>
      <a:spcAft>
        <a:spcPct val="0"/>
      </a:spcAft>
      <a:buSzPct val="100000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40000"/>
      </a:lnSpc>
      <a:spcBef>
        <a:spcPct val="20000"/>
      </a:spcBef>
      <a:spcAft>
        <a:spcPct val="0"/>
      </a:spcAft>
      <a:buSzPct val="100000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40000"/>
      </a:lnSpc>
      <a:spcBef>
        <a:spcPct val="20000"/>
      </a:spcBef>
      <a:spcAft>
        <a:spcPct val="0"/>
      </a:spcAft>
      <a:buSzPct val="100000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40000"/>
      </a:lnSpc>
      <a:spcBef>
        <a:spcPct val="20000"/>
      </a:spcBef>
      <a:spcAft>
        <a:spcPct val="0"/>
      </a:spcAft>
      <a:buSzPct val="100000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40000"/>
      </a:lnSpc>
      <a:spcBef>
        <a:spcPct val="20000"/>
      </a:spcBef>
      <a:spcAft>
        <a:spcPct val="0"/>
      </a:spcAft>
      <a:buSzPct val="100000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336699"/>
    <a:srgbClr val="FFFF99"/>
    <a:srgbClr val="F4F856"/>
    <a:srgbClr val="FFFF66"/>
    <a:srgbClr val="618FFD"/>
    <a:srgbClr val="6699FF"/>
    <a:srgbClr val="FFD757"/>
    <a:srgbClr val="EFF50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9732" autoAdjust="0"/>
  </p:normalViewPr>
  <p:slideViewPr>
    <p:cSldViewPr showGuides="1">
      <p:cViewPr>
        <p:scale>
          <a:sx n="100" d="100"/>
          <a:sy n="100" d="100"/>
        </p:scale>
        <p:origin x="-906" y="438"/>
      </p:cViewPr>
      <p:guideLst>
        <p:guide orient="horz" pos="2750"/>
        <p:guide orient="horz" pos="799"/>
        <p:guide orient="horz" pos="1071"/>
        <p:guide pos="2880"/>
        <p:guide pos="340"/>
        <p:guide pos="657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18" d="100"/>
          <a:sy n="118" d="100"/>
        </p:scale>
        <p:origin x="-2310" y="504"/>
      </p:cViewPr>
      <p:guideLst>
        <p:guide orient="horz" pos="2142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D10F7-9DA0-40E1-AA34-4652A64455A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CB2F219-C3F0-4ABA-87CF-7446830DD0A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A kötelező továbbképzésen történő rendszeres részvétel törvényi kötelezettség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(§ 4a BS WP/</a:t>
          </a:r>
          <a:r>
            <a:rPr lang="en-US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vBP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és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§ 43 WPO) </a:t>
          </a:r>
          <a:endParaRPr lang="de-DE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9A4D9F-AEAE-4DC2-A672-11127F35D5C6}" type="parTrans" cxnId="{7AD49A18-E708-4237-A0F0-BDB98A306EE1}">
      <dgm:prSet/>
      <dgm:spPr/>
      <dgm:t>
        <a:bodyPr/>
        <a:lstStyle/>
        <a:p>
          <a:endParaRPr lang="de-DE"/>
        </a:p>
      </dgm:t>
    </dgm:pt>
    <dgm:pt modelId="{F7CA5818-BF8D-43CB-899E-14DF4FB16E1E}" type="sibTrans" cxnId="{7AD49A18-E708-4237-A0F0-BDB98A306EE1}">
      <dgm:prSet/>
      <dgm:spPr/>
      <dgm:t>
        <a:bodyPr/>
        <a:lstStyle/>
        <a:p>
          <a:endParaRPr lang="de-DE"/>
        </a:p>
      </dgm:t>
    </dgm:pt>
    <dgm:pt modelId="{01080D32-F09F-47C2-89DB-120ADF492B8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évente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: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min. 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40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óra</a:t>
          </a:r>
          <a:endParaRPr lang="en-US" b="1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5DBB6CFB-334F-4E60-9DF8-665679DBA7DF}" type="parTrans" cxnId="{397C4B02-FE87-4D60-AE25-AF88F72BDF96}">
      <dgm:prSet/>
      <dgm:spPr/>
      <dgm:t>
        <a:bodyPr/>
        <a:lstStyle/>
        <a:p>
          <a:endParaRPr lang="de-DE"/>
        </a:p>
      </dgm:t>
    </dgm:pt>
    <dgm:pt modelId="{46EF5041-764F-4C0B-A830-2712A895834F}" type="sibTrans" cxnId="{397C4B02-FE87-4D60-AE25-AF88F72BDF96}">
      <dgm:prSet/>
      <dgm:spPr/>
      <dgm:t>
        <a:bodyPr/>
        <a:lstStyle/>
        <a:p>
          <a:endParaRPr lang="de-DE"/>
        </a:p>
      </dgm:t>
    </dgm:pt>
    <dgm:pt modelId="{4A767946-5ABF-457D-B3F4-EE9E016BA1C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hu-HU" b="1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Oktatás előírások</a:t>
          </a:r>
          <a:r>
            <a:rPr lang="en-US" b="1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:</a:t>
          </a:r>
        </a:p>
        <a:p>
          <a:pPr algn="l"/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Előadásokon való részvétel vagy független tanulmányok</a:t>
          </a:r>
          <a:endParaRPr lang="en-US" b="1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algn="l"/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Különleges események 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(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előadások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, s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z</a:t>
          </a:r>
          <a:r>
            <a:rPr lang="de-DE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emin</a:t>
          </a:r>
          <a:r>
            <a:rPr lang="hu-HU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áriumok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,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csoportos foglalkozások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)</a:t>
          </a:r>
        </a:p>
        <a:p>
          <a:pPr algn="l"/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e-learning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vagy 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web 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oktatás</a:t>
          </a:r>
          <a:endParaRPr lang="en-US" b="1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algn="l"/>
          <a:r>
            <a:rPr lang="en-US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Speci</a:t>
          </a:r>
          <a:r>
            <a:rPr lang="hu-HU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ális</a:t>
          </a: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 irodalmi munka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/>
          </a:r>
          <a:br>
            <a:rPr 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</a:br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külső vagy belső szakértői bizottságokban</a:t>
          </a:r>
          <a:endParaRPr lang="en-US" b="1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algn="l"/>
          <a:r>
            <a:rPr lang="hu-HU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Akadémiai oktatás</a:t>
          </a:r>
          <a:endParaRPr lang="de-DE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D7ACA2-A39C-4CA1-BB57-3E589D3FC135}" type="sibTrans" cxnId="{F62E031C-ABC7-429E-A9FA-3D3CC95C0A93}">
      <dgm:prSet/>
      <dgm:spPr/>
      <dgm:t>
        <a:bodyPr/>
        <a:lstStyle/>
        <a:p>
          <a:endParaRPr lang="de-DE"/>
        </a:p>
      </dgm:t>
    </dgm:pt>
    <dgm:pt modelId="{DE4BA8BC-7E5B-4E26-9CA2-62FEE96A139D}" type="parTrans" cxnId="{F62E031C-ABC7-429E-A9FA-3D3CC95C0A93}">
      <dgm:prSet/>
      <dgm:spPr/>
      <dgm:t>
        <a:bodyPr/>
        <a:lstStyle/>
        <a:p>
          <a:endParaRPr lang="de-DE"/>
        </a:p>
      </dgm:t>
    </dgm:pt>
    <dgm:pt modelId="{E0A81BA0-63A3-44AC-8C96-202E2F80B4E0}" type="pres">
      <dgm:prSet presAssocID="{4D5D10F7-9DA0-40E1-AA34-4652A64455A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94CD309-AE53-4A12-A9AF-314E2AE04FC8}" type="pres">
      <dgm:prSet presAssocID="{4D5D10F7-9DA0-40E1-AA34-4652A64455A6}" presName="arrow" presStyleLbl="bgShp" presStyleIdx="0" presStyleCnt="1"/>
      <dgm:spPr/>
    </dgm:pt>
    <dgm:pt modelId="{AFCD8FF4-B3E0-46CE-BB7B-529D38698512}" type="pres">
      <dgm:prSet presAssocID="{4D5D10F7-9DA0-40E1-AA34-4652A64455A6}" presName="linearProcess" presStyleCnt="0"/>
      <dgm:spPr/>
    </dgm:pt>
    <dgm:pt modelId="{B227A80E-1CAE-432D-82D2-E54C27140942}" type="pres">
      <dgm:prSet presAssocID="{DCB2F219-C3F0-4ABA-87CF-7446830DD0A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74B00A-0C26-4B78-90BE-15115E953CEC}" type="pres">
      <dgm:prSet presAssocID="{F7CA5818-BF8D-43CB-899E-14DF4FB16E1E}" presName="sibTrans" presStyleCnt="0"/>
      <dgm:spPr/>
    </dgm:pt>
    <dgm:pt modelId="{6116D97E-2F15-44E1-A4BD-249DEB52C3E9}" type="pres">
      <dgm:prSet presAssocID="{01080D32-F09F-47C2-89DB-120ADF492B8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33031B-0787-4306-A254-A949D389625D}" type="pres">
      <dgm:prSet presAssocID="{46EF5041-764F-4C0B-A830-2712A895834F}" presName="sibTrans" presStyleCnt="0"/>
      <dgm:spPr/>
    </dgm:pt>
    <dgm:pt modelId="{033B8FA3-3206-4DA0-87E3-2F42F8A750F9}" type="pres">
      <dgm:prSet presAssocID="{4A767946-5ABF-457D-B3F4-EE9E016BA1C0}" presName="textNode" presStyleLbl="node1" presStyleIdx="2" presStyleCnt="3" custScaleX="94123" custScaleY="176547" custLinFactX="45982" custLinFactNeighborX="100000" custLinFactNeighborY="4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F3C27AF-2B90-4058-A0FA-37B4A98A8523}" type="presOf" srcId="{01080D32-F09F-47C2-89DB-120ADF492B80}" destId="{6116D97E-2F15-44E1-A4BD-249DEB52C3E9}" srcOrd="0" destOrd="0" presId="urn:microsoft.com/office/officeart/2005/8/layout/hProcess9"/>
    <dgm:cxn modelId="{7AD49A18-E708-4237-A0F0-BDB98A306EE1}" srcId="{4D5D10F7-9DA0-40E1-AA34-4652A64455A6}" destId="{DCB2F219-C3F0-4ABA-87CF-7446830DD0A6}" srcOrd="0" destOrd="0" parTransId="{A49A4D9F-AEAE-4DC2-A672-11127F35D5C6}" sibTransId="{F7CA5818-BF8D-43CB-899E-14DF4FB16E1E}"/>
    <dgm:cxn modelId="{397C4B02-FE87-4D60-AE25-AF88F72BDF96}" srcId="{4D5D10F7-9DA0-40E1-AA34-4652A64455A6}" destId="{01080D32-F09F-47C2-89DB-120ADF492B80}" srcOrd="1" destOrd="0" parTransId="{5DBB6CFB-334F-4E60-9DF8-665679DBA7DF}" sibTransId="{46EF5041-764F-4C0B-A830-2712A895834F}"/>
    <dgm:cxn modelId="{F62E031C-ABC7-429E-A9FA-3D3CC95C0A93}" srcId="{4D5D10F7-9DA0-40E1-AA34-4652A64455A6}" destId="{4A767946-5ABF-457D-B3F4-EE9E016BA1C0}" srcOrd="2" destOrd="0" parTransId="{DE4BA8BC-7E5B-4E26-9CA2-62FEE96A139D}" sibTransId="{5AD7ACA2-A39C-4CA1-BB57-3E589D3FC135}"/>
    <dgm:cxn modelId="{FE6AC6A3-782D-4613-B26C-D592FDB9434B}" type="presOf" srcId="{4D5D10F7-9DA0-40E1-AA34-4652A64455A6}" destId="{E0A81BA0-63A3-44AC-8C96-202E2F80B4E0}" srcOrd="0" destOrd="0" presId="urn:microsoft.com/office/officeart/2005/8/layout/hProcess9"/>
    <dgm:cxn modelId="{B61BB279-2BE7-47DE-99CF-EFE08ED78179}" type="presOf" srcId="{4A767946-5ABF-457D-B3F4-EE9E016BA1C0}" destId="{033B8FA3-3206-4DA0-87E3-2F42F8A750F9}" srcOrd="0" destOrd="0" presId="urn:microsoft.com/office/officeart/2005/8/layout/hProcess9"/>
    <dgm:cxn modelId="{6FDDDFB8-07AE-4E7F-9BEB-108C376E1375}" type="presOf" srcId="{DCB2F219-C3F0-4ABA-87CF-7446830DD0A6}" destId="{B227A80E-1CAE-432D-82D2-E54C27140942}" srcOrd="0" destOrd="0" presId="urn:microsoft.com/office/officeart/2005/8/layout/hProcess9"/>
    <dgm:cxn modelId="{9F8D6E59-41FB-4110-99CF-615DB513C28C}" type="presParOf" srcId="{E0A81BA0-63A3-44AC-8C96-202E2F80B4E0}" destId="{894CD309-AE53-4A12-A9AF-314E2AE04FC8}" srcOrd="0" destOrd="0" presId="urn:microsoft.com/office/officeart/2005/8/layout/hProcess9"/>
    <dgm:cxn modelId="{0CB20F95-6B88-4D8E-A1F4-3C0160FEB8D9}" type="presParOf" srcId="{E0A81BA0-63A3-44AC-8C96-202E2F80B4E0}" destId="{AFCD8FF4-B3E0-46CE-BB7B-529D38698512}" srcOrd="1" destOrd="0" presId="urn:microsoft.com/office/officeart/2005/8/layout/hProcess9"/>
    <dgm:cxn modelId="{74B9A9C4-1957-4D8E-B5E9-0FFDFBFE0A33}" type="presParOf" srcId="{AFCD8FF4-B3E0-46CE-BB7B-529D38698512}" destId="{B227A80E-1CAE-432D-82D2-E54C27140942}" srcOrd="0" destOrd="0" presId="urn:microsoft.com/office/officeart/2005/8/layout/hProcess9"/>
    <dgm:cxn modelId="{B5550656-D48F-42F1-88B5-1F88EEBF44D3}" type="presParOf" srcId="{AFCD8FF4-B3E0-46CE-BB7B-529D38698512}" destId="{D974B00A-0C26-4B78-90BE-15115E953CEC}" srcOrd="1" destOrd="0" presId="urn:microsoft.com/office/officeart/2005/8/layout/hProcess9"/>
    <dgm:cxn modelId="{9B37EF18-7E31-4AD3-A2A6-DE76938D7FFB}" type="presParOf" srcId="{AFCD8FF4-B3E0-46CE-BB7B-529D38698512}" destId="{6116D97E-2F15-44E1-A4BD-249DEB52C3E9}" srcOrd="2" destOrd="0" presId="urn:microsoft.com/office/officeart/2005/8/layout/hProcess9"/>
    <dgm:cxn modelId="{4D0151AD-0C0C-4032-BCD8-0EF53E9E878D}" type="presParOf" srcId="{AFCD8FF4-B3E0-46CE-BB7B-529D38698512}" destId="{0033031B-0787-4306-A254-A949D389625D}" srcOrd="3" destOrd="0" presId="urn:microsoft.com/office/officeart/2005/8/layout/hProcess9"/>
    <dgm:cxn modelId="{A6C9710A-213F-44D9-9193-FAEC9E524475}" type="presParOf" srcId="{AFCD8FF4-B3E0-46CE-BB7B-529D38698512}" destId="{033B8FA3-3206-4DA0-87E3-2F42F8A750F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CD309-AE53-4A12-A9AF-314E2AE04FC8}">
      <dsp:nvSpPr>
        <dsp:cNvPr id="0" name=""/>
        <dsp:cNvSpPr/>
      </dsp:nvSpPr>
      <dsp:spPr>
        <a:xfrm>
          <a:off x="531033" y="0"/>
          <a:ext cx="6018380" cy="43362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7A80E-1CAE-432D-82D2-E54C27140942}">
      <dsp:nvSpPr>
        <dsp:cNvPr id="0" name=""/>
        <dsp:cNvSpPr/>
      </dsp:nvSpPr>
      <dsp:spPr>
        <a:xfrm>
          <a:off x="72327" y="1300876"/>
          <a:ext cx="2279019" cy="173450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A kötelező továbbképzésen történő rendszeres részvétel törvényi kötelezettség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(§ 4a BS WP/</a:t>
          </a:r>
          <a:r>
            <a:rPr lang="en-US" sz="12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vBP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és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§ 43 WPO) </a:t>
          </a:r>
          <a:endParaRPr lang="de-DE" sz="1200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27" y="1300876"/>
        <a:ext cx="2279019" cy="1734502"/>
      </dsp:txXfrm>
    </dsp:sp>
    <dsp:sp modelId="{6116D97E-2F15-44E1-A4BD-249DEB52C3E9}">
      <dsp:nvSpPr>
        <dsp:cNvPr id="0" name=""/>
        <dsp:cNvSpPr/>
      </dsp:nvSpPr>
      <dsp:spPr>
        <a:xfrm>
          <a:off x="2467683" y="1300876"/>
          <a:ext cx="2279019" cy="173450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évente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: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min.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40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óra</a:t>
          </a:r>
          <a:endParaRPr lang="en-US" sz="1200" b="1" kern="1200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2467683" y="1300876"/>
        <a:ext cx="2279019" cy="1734502"/>
      </dsp:txXfrm>
    </dsp:sp>
    <dsp:sp modelId="{033B8FA3-3206-4DA0-87E3-2F42F8A750F9}">
      <dsp:nvSpPr>
        <dsp:cNvPr id="0" name=""/>
        <dsp:cNvSpPr/>
      </dsp:nvSpPr>
      <dsp:spPr>
        <a:xfrm>
          <a:off x="4935366" y="645538"/>
          <a:ext cx="2145081" cy="306221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u="sng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Oktatás előírások</a:t>
          </a:r>
          <a:r>
            <a:rPr lang="en-US" sz="1200" b="1" u="sng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Előadásokon való részvétel vagy független tanulmányok</a:t>
          </a:r>
          <a:endParaRPr lang="en-US" sz="1200" b="1" kern="1200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Különleges események </a:t>
          </a:r>
          <a:r>
            <a:rPr lang="de-DE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(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előadások</a:t>
          </a:r>
          <a:r>
            <a:rPr lang="de-DE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, s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z</a:t>
          </a:r>
          <a:r>
            <a:rPr lang="de-DE" sz="12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emin</a:t>
          </a:r>
          <a:r>
            <a:rPr lang="hu-HU" sz="12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áriumok</a:t>
          </a:r>
          <a:r>
            <a:rPr lang="de-DE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,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csoportos foglalkozások</a:t>
          </a:r>
          <a:r>
            <a:rPr lang="de-DE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e-learning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vagy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web 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oktatás</a:t>
          </a:r>
          <a:endParaRPr lang="en-US" sz="1200" b="1" kern="1200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Speci</a:t>
          </a:r>
          <a:r>
            <a:rPr lang="hu-HU" sz="12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ális</a:t>
          </a: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 irodalmi munka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/>
          </a:r>
          <a:b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</a:b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külső vagy belső szakértői bizottságokban</a:t>
          </a:r>
          <a:endParaRPr lang="en-US" sz="1200" b="1" kern="1200" dirty="0" smtClean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Akadémiai oktatás</a:t>
          </a:r>
          <a:endParaRPr lang="de-DE" sz="1200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5366" y="645538"/>
        <a:ext cx="2145081" cy="3062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1748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71850" y="590550"/>
            <a:ext cx="3181350" cy="2386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4914" rIns="91432" bIns="44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1139099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7075" y="511175"/>
            <a:ext cx="3398838" cy="25479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1"/>
          <p:cNvSpPr>
            <a:spLocks noGrp="1"/>
          </p:cNvSpPr>
          <p:nvPr/>
        </p:nvSpPr>
        <p:spPr bwMode="auto">
          <a:xfrm>
            <a:off x="1324692" y="3232803"/>
            <a:ext cx="7278845" cy="28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4" rIns="91432" bIns="44914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SzTx/>
              <a:buFontTx/>
              <a:buNone/>
            </a:pPr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1547019" y="3336982"/>
            <a:ext cx="7278845" cy="2860580"/>
          </a:xfrm>
          <a:noFill/>
        </p:spPr>
        <p:txBody>
          <a:bodyPr/>
          <a:lstStyle/>
          <a:p>
            <a:pPr eaLnBrk="1" hangingPunct="1"/>
            <a:endParaRPr lang="de-DE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de-DE" sz="1100">
                <a:solidFill>
                  <a:srgbClr val="336699"/>
                </a:solidFill>
              </a:rPr>
              <a:t>The WPK is supervised by the Federal Ministry for Economics Affairs and Energy (BMWi) overseen by the Auditor Oversight Commission (AOC), the public oversight.</a:t>
            </a:r>
          </a:p>
          <a:p>
            <a:pPr eaLnBrk="1" hangingPunct="1">
              <a:spcBef>
                <a:spcPct val="0"/>
              </a:spcBef>
            </a:pPr>
            <a:endParaRPr lang="en-US" altLang="de-DE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7075" y="511175"/>
            <a:ext cx="3398838" cy="25479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7075" y="511175"/>
            <a:ext cx="3398838" cy="25479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1E89-0345-46EF-9AC8-C3F04F327C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449952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839E-F7D3-4ADF-97C2-FCEE6D6A5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540942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15150" y="1695450"/>
            <a:ext cx="2114550" cy="4400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71500" y="1695450"/>
            <a:ext cx="6191250" cy="4400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D3BD-FCE6-4E19-9AF8-13F117962A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717419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1695450"/>
            <a:ext cx="84582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35125" y="2590800"/>
            <a:ext cx="2936875" cy="3505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4400" y="2590800"/>
            <a:ext cx="2936875" cy="3505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CECE20C-627A-4945-BE1B-44FFFBDCCC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195096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D99B4-01B1-4DB4-B3F2-90C74D0D95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8446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1DEB-AF71-4F2D-8B7D-21723BDC3C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0266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A2FD-D166-4100-A20F-BB85D3A7A2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4459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EA353-E7CA-4F82-B677-E1A50DE47F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9517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2F4C1-8673-459C-A3A2-05CEBE3B1C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06300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85D7-ECFE-4EC0-A583-EE16869B6B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15650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B58B-E409-42C8-A3D7-A8CA486A41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814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408FB-0FF1-4A84-B52C-F39CC748D2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897425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FB956-C9D0-4B62-B05E-E4429557F76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29701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BEF2-6B31-4A69-8FBF-2CD3D13A9D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48873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C8CD-0721-45A1-A4A7-C0924A964B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18331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BDB-4313-4C80-A13E-10CE33EFDD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00255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82709-9EBC-4517-BD65-AC729689EA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69224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2D47-DDAA-4510-9D58-090B2BE5E5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44642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5796-0808-416A-A272-46B245A26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16725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19AB-81AA-4CBD-8931-CED45C9B00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05600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ECB2-4AC4-49EA-9209-90E109907C6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14045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402F8-35BC-42FA-A687-B725C27FF0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418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7C81-D9E6-4F35-9037-B037304D6C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9830156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FB53B-B4BB-4DF4-AC27-97ED36850C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12596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DAB6F-10AA-4ED0-A148-4862260D55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567146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5CED0-FDB1-4743-91AB-D042279088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33818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C3611-6587-4B25-A715-48109BE460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751632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5732D-1BB5-4701-A50E-6772D08499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2372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35125" y="2590800"/>
            <a:ext cx="2936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4400" y="2590800"/>
            <a:ext cx="2936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526D-9F9F-4D23-95D0-B08FF50A71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52621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0281-E4EB-48C8-A704-3F0831F80A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836849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1976-7102-4FC3-9BB5-EE75703656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05252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F2FD-0AEB-424D-8C70-E7557B5847A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076208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6C70-450A-42AD-86B0-56D0433DBC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489349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9CB2-F3C2-40B8-9962-3D08736966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846086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69545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125" y="2590800"/>
            <a:ext cx="6026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solidFill>
                  <a:srgbClr val="003399"/>
                </a:solidFill>
                <a:latin typeface="Arial" charset="0"/>
              </a:defRPr>
            </a:lvl1pPr>
          </a:lstStyle>
          <a:p>
            <a:pPr>
              <a:defRPr/>
            </a:pPr>
            <a:fld id="{445C39D7-7298-498D-8323-0ABA9C42D4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1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  <p:sldLayoutId id="2147485582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6454A9D-748B-417E-8328-2AD5F7C541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9" r:id="rId1"/>
    <p:sldLayoutId id="2147485560" r:id="rId2"/>
    <p:sldLayoutId id="2147485561" r:id="rId3"/>
    <p:sldLayoutId id="2147485562" r:id="rId4"/>
    <p:sldLayoutId id="2147485563" r:id="rId5"/>
    <p:sldLayoutId id="2147485564" r:id="rId6"/>
    <p:sldLayoutId id="2147485565" r:id="rId7"/>
    <p:sldLayoutId id="2147485566" r:id="rId8"/>
    <p:sldLayoutId id="2147485567" r:id="rId9"/>
    <p:sldLayoutId id="2147485568" r:id="rId10"/>
    <p:sldLayoutId id="214748556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6346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status 11. August 2014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693090-7579-4717-A4EA-AC8C3EF221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72" r:id="rId3"/>
    <p:sldLayoutId id="2147485573" r:id="rId4"/>
    <p:sldLayoutId id="2147485574" r:id="rId5"/>
    <p:sldLayoutId id="2147485575" r:id="rId6"/>
    <p:sldLayoutId id="2147485576" r:id="rId7"/>
    <p:sldLayoutId id="2147485577" r:id="rId8"/>
    <p:sldLayoutId id="2147485578" r:id="rId9"/>
    <p:sldLayoutId id="2147485579" r:id="rId10"/>
    <p:sldLayoutId id="214748558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3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7772400" cy="1470025"/>
          </a:xfrm>
        </p:spPr>
        <p:txBody>
          <a:bodyPr/>
          <a:lstStyle/>
          <a:p>
            <a:r>
              <a:rPr lang="hu-HU" altLang="de-DE" sz="2800" dirty="0" smtClean="0">
                <a:solidFill>
                  <a:srgbClr val="336699"/>
                </a:solidFill>
                <a:latin typeface="Arial" charset="0"/>
              </a:rPr>
              <a:t>A könyvvizsgálók helyzete</a:t>
            </a:r>
            <a:r>
              <a:rPr lang="de-DE" altLang="de-DE" sz="2800" dirty="0" smtClean="0">
                <a:solidFill>
                  <a:srgbClr val="336699"/>
                </a:solidFill>
                <a:latin typeface="Arial" charset="0"/>
              </a:rPr>
              <a:t/>
            </a:r>
            <a:br>
              <a:rPr lang="de-DE" altLang="de-DE" sz="2800" dirty="0" smtClean="0">
                <a:solidFill>
                  <a:srgbClr val="336699"/>
                </a:solidFill>
                <a:latin typeface="Arial" charset="0"/>
              </a:rPr>
            </a:br>
            <a:r>
              <a:rPr lang="hu-HU" altLang="de-DE" sz="2800" dirty="0" smtClean="0">
                <a:solidFill>
                  <a:srgbClr val="336699"/>
                </a:solidFill>
                <a:latin typeface="Arial" charset="0"/>
              </a:rPr>
              <a:t>Németországban</a:t>
            </a:r>
            <a:r>
              <a:rPr lang="de-DE" altLang="de-DE" sz="3600" dirty="0" smtClean="0">
                <a:solidFill>
                  <a:srgbClr val="336699"/>
                </a:solidFill>
                <a:latin typeface="Arial" charset="0"/>
              </a:rPr>
              <a:t/>
            </a:r>
            <a:br>
              <a:rPr lang="de-DE" altLang="de-DE" sz="3600" dirty="0" smtClean="0">
                <a:solidFill>
                  <a:srgbClr val="336699"/>
                </a:solidFill>
                <a:latin typeface="Arial" charset="0"/>
              </a:rPr>
            </a:br>
            <a:endParaRPr lang="de-DE" altLang="de-DE" dirty="0" smtClean="0"/>
          </a:p>
        </p:txBody>
      </p:sp>
      <p:sp>
        <p:nvSpPr>
          <p:cNvPr id="6147" name="Untertitel 4"/>
          <p:cNvSpPr>
            <a:spLocks noGrp="1"/>
          </p:cNvSpPr>
          <p:nvPr>
            <p:ph type="subTitle" idx="1"/>
          </p:nvPr>
        </p:nvSpPr>
        <p:spPr>
          <a:xfrm>
            <a:off x="1371600" y="4005263"/>
            <a:ext cx="6400800" cy="1752600"/>
          </a:xfrm>
        </p:spPr>
        <p:txBody>
          <a:bodyPr/>
          <a:lstStyle/>
          <a:p>
            <a:endParaRPr lang="de-DE" altLang="de-DE" smtClean="0"/>
          </a:p>
        </p:txBody>
      </p:sp>
      <p:pic>
        <p:nvPicPr>
          <p:cNvPr id="6148" name="Picture 6" descr="C:\Users\Thorn\Desktop\landesgeschaeftsstellen-duesseldorf_clauscsecu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005064"/>
            <a:ext cx="13938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feld 5"/>
          <p:cNvSpPr txBox="1">
            <a:spLocks noChangeArrowheads="1"/>
          </p:cNvSpPr>
          <p:nvPr/>
        </p:nvSpPr>
        <p:spPr bwMode="auto">
          <a:xfrm>
            <a:off x="-375462" y="5949950"/>
            <a:ext cx="98647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r>
              <a:rPr lang="de-DE" altLang="de-DE" sz="2000" b="1" dirty="0" smtClean="0">
                <a:solidFill>
                  <a:srgbClr val="336699"/>
                </a:solidFill>
                <a:latin typeface="Arial" charset="0"/>
              </a:rPr>
              <a:t>Claus </a:t>
            </a:r>
            <a:r>
              <a:rPr lang="de-DE" altLang="de-DE" sz="2000" b="1" dirty="0">
                <a:solidFill>
                  <a:srgbClr val="336699"/>
                </a:solidFill>
                <a:latin typeface="Arial" charset="0"/>
              </a:rPr>
              <a:t>C. Securs</a:t>
            </a:r>
            <a:br>
              <a:rPr lang="de-DE" altLang="de-DE" sz="2000" b="1" dirty="0">
                <a:solidFill>
                  <a:srgbClr val="336699"/>
                </a:solidFill>
                <a:latin typeface="Arial" charset="0"/>
              </a:rPr>
            </a:br>
            <a:r>
              <a:rPr lang="hu-HU" altLang="de-DE" sz="2000" b="1" dirty="0" smtClean="0">
                <a:solidFill>
                  <a:srgbClr val="336699"/>
                </a:solidFill>
                <a:latin typeface="Arial" charset="0"/>
              </a:rPr>
              <a:t>Német könyvvizsgálói kamara </a:t>
            </a:r>
            <a:r>
              <a:rPr lang="de-DE" altLang="de-DE" sz="2000" b="1" dirty="0" smtClean="0">
                <a:solidFill>
                  <a:srgbClr val="336699"/>
                </a:solidFill>
                <a:latin typeface="Arial" charset="0"/>
              </a:rPr>
              <a:t>(WPK)</a:t>
            </a:r>
            <a:r>
              <a:rPr lang="hu-HU" altLang="de-DE" sz="2000" b="1" dirty="0" smtClean="0">
                <a:solidFill>
                  <a:srgbClr val="336699"/>
                </a:solidFill>
                <a:latin typeface="Arial" charset="0"/>
              </a:rPr>
              <a:t> elnöke</a:t>
            </a:r>
            <a:endParaRPr lang="de-DE" altLang="de-DE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0" name="Textfeld 8"/>
          <p:cNvSpPr txBox="1">
            <a:spLocks noChangeArrowheads="1"/>
          </p:cNvSpPr>
          <p:nvPr/>
        </p:nvSpPr>
        <p:spPr bwMode="auto">
          <a:xfrm>
            <a:off x="-744538" y="836613"/>
            <a:ext cx="106330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40000"/>
              </a:lnSpc>
              <a:buFontTx/>
              <a:buNone/>
            </a:pP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XXII. Éves Könyvvizsgálói Konferencia</a:t>
            </a:r>
            <a:r>
              <a:rPr lang="de-DE" altLang="de-DE" sz="2400" b="1" dirty="0">
                <a:solidFill>
                  <a:srgbClr val="336699"/>
                </a:solidFill>
                <a:latin typeface="Arial" charset="0"/>
              </a:rPr>
              <a:t/>
            </a:r>
            <a:br>
              <a:rPr lang="de-DE" altLang="de-DE" sz="2400" b="1" dirty="0">
                <a:solidFill>
                  <a:srgbClr val="336699"/>
                </a:solidFill>
                <a:latin typeface="Arial" charset="0"/>
              </a:rPr>
            </a:b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„</a:t>
            </a: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Könyvvizsgálat és felelősség </a:t>
            </a: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– </a:t>
            </a: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felelős könyvvizsgálat</a:t>
            </a: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"   </a:t>
            </a:r>
            <a:r>
              <a:rPr lang="de-DE" altLang="de-DE" sz="2400" b="1" dirty="0">
                <a:solidFill>
                  <a:srgbClr val="336699"/>
                </a:solidFill>
                <a:latin typeface="Arial" charset="0"/>
              </a:rPr>
              <a:t/>
            </a:r>
            <a:br>
              <a:rPr lang="de-DE" altLang="de-DE" sz="2400" b="1" dirty="0">
                <a:solidFill>
                  <a:srgbClr val="336699"/>
                </a:solidFill>
                <a:latin typeface="Arial" charset="0"/>
              </a:rPr>
            </a:b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2014. szeptember </a:t>
            </a: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4</a:t>
            </a: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- </a:t>
            </a:r>
            <a:r>
              <a:rPr lang="de-DE" altLang="de-DE" sz="2400" b="1" dirty="0">
                <a:solidFill>
                  <a:srgbClr val="336699"/>
                </a:solidFill>
                <a:latin typeface="Arial" charset="0"/>
              </a:rPr>
              <a:t>5. </a:t>
            </a:r>
            <a:endParaRPr lang="hu-HU" altLang="de-DE" sz="2400" b="1" dirty="0" smtClean="0">
              <a:solidFill>
                <a:srgbClr val="336699"/>
              </a:solidFill>
              <a:latin typeface="Arial" charset="0"/>
            </a:endParaRPr>
          </a:p>
          <a:p>
            <a:pPr algn="ctr">
              <a:lnSpc>
                <a:spcPct val="140000"/>
              </a:lnSpc>
              <a:buFontTx/>
              <a:buNone/>
            </a:pPr>
            <a:r>
              <a:rPr lang="de-DE" altLang="de-DE" sz="1200" b="1" dirty="0" err="1" smtClean="0">
                <a:solidFill>
                  <a:schemeClr val="tx1"/>
                </a:solidFill>
                <a:latin typeface="Arial" charset="0"/>
              </a:rPr>
              <a:t>Visegrád</a:t>
            </a:r>
            <a:endParaRPr lang="de-DE" altLang="de-DE" sz="12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1369F33D-15BC-4F94-B438-A5D709C7CF59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10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88988"/>
            <a:ext cx="9037638" cy="1079500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4.1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Kamarai minőség-ellenőrzési rendszer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(3)		    </a:t>
            </a:r>
            <a:b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</a:b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				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920750" y="1628775"/>
            <a:ext cx="8135938" cy="48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1066800" indent="-60960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hu-HU" altLang="de-DE" sz="2400" b="1" dirty="0" smtClean="0">
                <a:solidFill>
                  <a:srgbClr val="336699"/>
                </a:solidFill>
                <a:latin typeface="Arial" charset="0"/>
              </a:rPr>
              <a:t>Minőség-biztosítási bizottság intézkedései</a:t>
            </a:r>
            <a:r>
              <a:rPr lang="de-DE" altLang="de-DE" sz="2400" b="1" dirty="0" smtClean="0">
                <a:solidFill>
                  <a:srgbClr val="336699"/>
                </a:solidFill>
                <a:latin typeface="Arial" charset="0"/>
              </a:rPr>
              <a:t>: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GB" altLang="de-DE" sz="2400" dirty="0">
                <a:solidFill>
                  <a:srgbClr val="336699"/>
                </a:solidFill>
                <a:latin typeface="Arial" charset="0"/>
              </a:rPr>
              <a:t/>
            </a:r>
            <a:br>
              <a:rPr lang="en-GB" altLang="de-DE" sz="2400" dirty="0">
                <a:solidFill>
                  <a:srgbClr val="336699"/>
                </a:solidFill>
                <a:latin typeface="Arial" charset="0"/>
              </a:rPr>
            </a:br>
            <a:r>
              <a:rPr lang="en-GB" altLang="de-DE" sz="2000" b="1" dirty="0" smtClean="0">
                <a:solidFill>
                  <a:srgbClr val="336699"/>
                </a:solidFill>
                <a:latin typeface="Arial" charset="0"/>
              </a:rPr>
              <a:t>2013</a:t>
            </a:r>
            <a:r>
              <a:rPr lang="hu-HU" altLang="de-DE" sz="2000" dirty="0" err="1" smtClean="0">
                <a:solidFill>
                  <a:srgbClr val="336699"/>
                </a:solidFill>
                <a:latin typeface="Arial" charset="0"/>
              </a:rPr>
              <a:t>-ban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en-GB" altLang="de-DE" sz="2000" b="1" dirty="0" smtClean="0">
                <a:solidFill>
                  <a:srgbClr val="336699"/>
                </a:solidFill>
                <a:latin typeface="Arial" charset="0"/>
              </a:rPr>
              <a:t>591 </a:t>
            </a:r>
            <a:r>
              <a:rPr lang="hu-HU" altLang="de-DE" sz="2000" b="1" dirty="0" smtClean="0">
                <a:solidFill>
                  <a:srgbClr val="336699"/>
                </a:solidFill>
                <a:latin typeface="Arial" charset="0"/>
              </a:rPr>
              <a:t>kamarai ellenőrzés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.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Ebből </a:t>
            </a:r>
            <a:r>
              <a:rPr lang="en-GB" altLang="de-DE" sz="2000" b="1" dirty="0" smtClean="0">
                <a:solidFill>
                  <a:srgbClr val="336699"/>
                </a:solidFill>
                <a:latin typeface="Arial" charset="0"/>
              </a:rPr>
              <a:t>67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 (</a:t>
            </a:r>
            <a:r>
              <a:rPr lang="hu-HU" altLang="de-DE" sz="2000" dirty="0" err="1" smtClean="0">
                <a:solidFill>
                  <a:srgbClr val="336699"/>
                </a:solidFill>
                <a:latin typeface="Arial" charset="0"/>
              </a:rPr>
              <a:t>kb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. </a:t>
            </a:r>
            <a:r>
              <a:rPr lang="en-GB" altLang="de-DE" sz="2000" dirty="0">
                <a:solidFill>
                  <a:srgbClr val="336699"/>
                </a:solidFill>
                <a:latin typeface="Arial" charset="0"/>
              </a:rPr>
              <a:t>12 %)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cégre vetettek ki szankciót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:</a:t>
            </a:r>
            <a:endParaRPr lang="en-GB" altLang="de-DE" sz="24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en-GB" altLang="de-DE" sz="2000" dirty="0">
                <a:solidFill>
                  <a:srgbClr val="336699"/>
                </a:solidFill>
                <a:latin typeface="Arial" charset="0"/>
              </a:rPr>
              <a:t>38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felszólítás elmaradások pótlására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de-DE" altLang="de-DE" sz="2000" dirty="0">
                <a:solidFill>
                  <a:srgbClr val="336699"/>
                </a:solidFill>
                <a:latin typeface="Arial" charset="0"/>
              </a:rPr>
              <a:t>11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speciális ellenőrzés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en-GB" altLang="de-DE" sz="2000" dirty="0">
                <a:solidFill>
                  <a:srgbClr val="336699"/>
                </a:solidFill>
                <a:latin typeface="Arial" charset="0"/>
              </a:rPr>
              <a:t>18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kettő kombinációja</a:t>
            </a:r>
            <a:r>
              <a:rPr lang="en-GB" altLang="de-DE" sz="2000" dirty="0" smtClean="0">
                <a:solidFill>
                  <a:srgbClr val="336699"/>
                </a:solidFill>
                <a:latin typeface="Arial" charset="0"/>
              </a:rPr>
              <a:t> 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de-DE" altLang="de-DE" sz="2000" dirty="0">
                <a:solidFill>
                  <a:srgbClr val="336699"/>
                </a:solidFill>
                <a:latin typeface="Arial" charset="0"/>
              </a:rPr>
              <a:t>0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minőség-biztosítási rendszerben történő részvételre való jog visszavonása</a:t>
            </a:r>
            <a:r>
              <a:rPr lang="de-DE" altLang="de-DE" sz="2000" dirty="0" smtClean="0">
                <a:solidFill>
                  <a:srgbClr val="336699"/>
                </a:solidFill>
                <a:latin typeface="Arial" charset="0"/>
              </a:rPr>
              <a:t> (= 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jog szerinti könyvvizsgálat jogának elvesztése</a:t>
            </a:r>
            <a:r>
              <a:rPr lang="de-DE" altLang="de-DE" sz="2000" dirty="0" smtClean="0">
                <a:solidFill>
                  <a:srgbClr val="336699"/>
                </a:solidFill>
                <a:latin typeface="Arial" charset="0"/>
              </a:rPr>
              <a:t>)</a:t>
            </a:r>
            <a:endParaRPr lang="en-GB" altLang="de-DE" sz="2000" dirty="0">
              <a:solidFill>
                <a:srgbClr val="3366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CA3635EA-EEAE-45A1-B243-1B65FDC29C9C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11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5363" name="Line 30"/>
          <p:cNvSpPr>
            <a:spLocks noChangeShapeType="1"/>
          </p:cNvSpPr>
          <p:nvPr/>
        </p:nvSpPr>
        <p:spPr bwMode="auto">
          <a:xfrm flipH="1">
            <a:off x="4427538" y="3213100"/>
            <a:ext cx="18002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15364" name="Line 31"/>
          <p:cNvSpPr>
            <a:spLocks noChangeShapeType="1"/>
          </p:cNvSpPr>
          <p:nvPr/>
        </p:nvSpPr>
        <p:spPr bwMode="auto">
          <a:xfrm flipH="1">
            <a:off x="4500563" y="3213100"/>
            <a:ext cx="165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15365" name="Line 32"/>
          <p:cNvSpPr>
            <a:spLocks noChangeShapeType="1"/>
          </p:cNvSpPr>
          <p:nvPr/>
        </p:nvSpPr>
        <p:spPr bwMode="auto">
          <a:xfrm flipH="1">
            <a:off x="4356100" y="3213100"/>
            <a:ext cx="18716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cxnSp>
        <p:nvCxnSpPr>
          <p:cNvPr id="15366" name="Gerade Verbindung mit Pfeil 4"/>
          <p:cNvCxnSpPr>
            <a:cxnSpLocks noChangeShapeType="1"/>
          </p:cNvCxnSpPr>
          <p:nvPr/>
        </p:nvCxnSpPr>
        <p:spPr bwMode="auto">
          <a:xfrm>
            <a:off x="7956550" y="207645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67" name="Gruppieren 146"/>
          <p:cNvGrpSpPr>
            <a:grpSpLocks/>
          </p:cNvGrpSpPr>
          <p:nvPr/>
        </p:nvGrpSpPr>
        <p:grpSpPr bwMode="auto">
          <a:xfrm>
            <a:off x="1042988" y="1730375"/>
            <a:ext cx="7417444" cy="3714750"/>
            <a:chOff x="1698130" y="1542851"/>
            <a:chExt cx="7436025" cy="4213329"/>
          </a:xfrm>
        </p:grpSpPr>
        <p:sp>
          <p:nvSpPr>
            <p:cNvPr id="15371" name="Rectangle 6"/>
            <p:cNvSpPr>
              <a:spLocks noChangeArrowheads="1"/>
            </p:cNvSpPr>
            <p:nvPr/>
          </p:nvSpPr>
          <p:spPr bwMode="auto">
            <a:xfrm>
              <a:off x="2884529" y="2857727"/>
              <a:ext cx="4662528" cy="465102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FontTx/>
                <a:buNone/>
              </a:pP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Könyvvizsgálói kamara 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(WPK</a:t>
              </a:r>
              <a: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)</a:t>
              </a:r>
              <a:endParaRPr lang="de-DE" altLang="de-DE" sz="1200" dirty="0">
                <a:solidFill>
                  <a:srgbClr val="3366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5372" name="Gruppieren 116"/>
            <p:cNvGrpSpPr>
              <a:grpSpLocks/>
            </p:cNvGrpSpPr>
            <p:nvPr/>
          </p:nvGrpSpPr>
          <p:grpSpPr bwMode="auto">
            <a:xfrm>
              <a:off x="1698130" y="1542851"/>
              <a:ext cx="7436025" cy="4213329"/>
              <a:chOff x="1674975" y="1572818"/>
              <a:chExt cx="7436025" cy="4213329"/>
            </a:xfrm>
          </p:grpSpPr>
          <p:cxnSp>
            <p:nvCxnSpPr>
              <p:cNvPr id="15373" name="Gerade Verbindung mit Pfeil 63"/>
              <p:cNvCxnSpPr>
                <a:cxnSpLocks noChangeShapeType="1"/>
              </p:cNvCxnSpPr>
              <p:nvPr/>
            </p:nvCxnSpPr>
            <p:spPr bwMode="auto">
              <a:xfrm>
                <a:off x="5131058" y="2018234"/>
                <a:ext cx="0" cy="834636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781603" y="4340292"/>
                <a:ext cx="6556884" cy="5905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buFontTx/>
                  <a:buNone/>
                  <a:defRPr/>
                </a:pPr>
                <a:r>
                  <a:rPr lang="hu-HU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Minőség-ellenőrök</a:t>
                </a:r>
                <a:r>
                  <a:rPr lang="de-DE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/>
                </a:r>
                <a:br>
                  <a:rPr lang="de-DE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</a:br>
                <a:r>
                  <a:rPr lang="de-DE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hu-HU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minősített könyvvizsgálók – Közfelügyeleti dolgozók</a:t>
                </a:r>
                <a:r>
                  <a:rPr lang="de-DE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)</a:t>
                </a:r>
              </a:p>
            </p:txBody>
          </p:sp>
          <p:sp>
            <p:nvSpPr>
              <p:cNvPr id="15376" name="Textfeld 33"/>
              <p:cNvSpPr txBox="1">
                <a:spLocks noChangeArrowheads="1"/>
              </p:cNvSpPr>
              <p:nvPr/>
            </p:nvSpPr>
            <p:spPr bwMode="auto">
              <a:xfrm>
                <a:off x="4031106" y="3710757"/>
                <a:ext cx="2902109" cy="383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600" dirty="0" smtClean="0">
                    <a:solidFill>
                      <a:srgbClr val="336699"/>
                    </a:solidFill>
                    <a:latin typeface="Arial" charset="0"/>
                  </a:rPr>
                  <a:t>jelentések</a:t>
                </a:r>
                <a:endParaRPr lang="de-DE" altLang="de-DE" sz="1600" dirty="0">
                  <a:solidFill>
                    <a:srgbClr val="336699"/>
                  </a:solidFill>
                  <a:latin typeface="Arial" charset="0"/>
                </a:endParaRPr>
              </a:p>
            </p:txBody>
          </p:sp>
          <p:cxnSp>
            <p:nvCxnSpPr>
              <p:cNvPr id="15377" name="Gerade Verbindung mit Pfeil 70"/>
              <p:cNvCxnSpPr>
                <a:cxnSpLocks noChangeShapeType="1"/>
              </p:cNvCxnSpPr>
              <p:nvPr/>
            </p:nvCxnSpPr>
            <p:spPr bwMode="auto">
              <a:xfrm flipV="1">
                <a:off x="5533193" y="2037076"/>
                <a:ext cx="0" cy="815793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78" name="Gerade Verbindung mit Pfeil 63"/>
              <p:cNvCxnSpPr>
                <a:cxnSpLocks noChangeShapeType="1"/>
              </p:cNvCxnSpPr>
              <p:nvPr/>
            </p:nvCxnSpPr>
            <p:spPr bwMode="auto">
              <a:xfrm>
                <a:off x="3813336" y="4945293"/>
                <a:ext cx="0" cy="840854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379" name="Gruppieren 113"/>
              <p:cNvGrpSpPr>
                <a:grpSpLocks/>
              </p:cNvGrpSpPr>
              <p:nvPr/>
            </p:nvGrpSpPr>
            <p:grpSpPr bwMode="auto">
              <a:xfrm>
                <a:off x="1674975" y="1572818"/>
                <a:ext cx="7436025" cy="4108644"/>
                <a:chOff x="1674975" y="1572818"/>
                <a:chExt cx="7436025" cy="4108644"/>
              </a:xfrm>
            </p:grpSpPr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674975" y="1572818"/>
                  <a:ext cx="5848677" cy="41413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54000" rIns="54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buFontTx/>
                    <a:buNone/>
                    <a:defRPr/>
                  </a:pPr>
                  <a:r>
                    <a:rPr lang="hu-HU" altLang="de-DE" sz="1600" b="1" dirty="0" smtClean="0">
                      <a:solidFill>
                        <a:srgbClr val="336699"/>
                      </a:solidFill>
                      <a:latin typeface="Arial" charset="0"/>
                    </a:rPr>
                    <a:t>Könyvvizsgálói közfelügyeleti bizottság </a:t>
                  </a:r>
                  <a:r>
                    <a:rPr lang="de-DE" altLang="de-DE" sz="1600" b="1" dirty="0" smtClean="0">
                      <a:solidFill>
                        <a:srgbClr val="336699"/>
                      </a:solidFill>
                      <a:latin typeface="Arial" charset="0"/>
                    </a:rPr>
                    <a:t>(AOC)</a:t>
                  </a:r>
                  <a:r>
                    <a:rPr lang="de-DE" altLang="de-DE" sz="1200" b="1" dirty="0">
                      <a:solidFill>
                        <a:srgbClr val="336699"/>
                      </a:solidFill>
                      <a:latin typeface="Arial" charset="0"/>
                    </a:rPr>
                    <a:t> </a:t>
                  </a:r>
                  <a:r>
                    <a:rPr lang="de-DE" altLang="de-DE" sz="1200" b="1" dirty="0" smtClean="0">
                      <a:solidFill>
                        <a:srgbClr val="336699"/>
                      </a:solidFill>
                      <a:latin typeface="Arial" charset="0"/>
                    </a:rPr>
                    <a:t>(10 </a:t>
                  </a:r>
                  <a:r>
                    <a:rPr lang="hu-HU" altLang="de-DE" sz="1200" b="1" dirty="0" smtClean="0">
                      <a:solidFill>
                        <a:srgbClr val="336699"/>
                      </a:solidFill>
                      <a:latin typeface="Arial" charset="0"/>
                    </a:rPr>
                    <a:t>tag</a:t>
                  </a:r>
                  <a:r>
                    <a:rPr lang="de-DE" altLang="de-DE" sz="1200" b="1" dirty="0" smtClean="0">
                      <a:solidFill>
                        <a:srgbClr val="336699"/>
                      </a:solidFill>
                      <a:latin typeface="Arial" charset="0"/>
                    </a:rPr>
                    <a:t>)</a:t>
                  </a:r>
                  <a:endParaRPr lang="en-US" altLang="de-DE" sz="1200" b="1" dirty="0" smtClean="0">
                    <a:solidFill>
                      <a:srgbClr val="336699"/>
                    </a:solidFill>
                    <a:latin typeface="Arial" charset="0"/>
                  </a:endParaRPr>
                </a:p>
              </p:txBody>
            </p:sp>
            <p:sp>
              <p:nvSpPr>
                <p:cNvPr id="15383" name="Textfeld 33"/>
                <p:cNvSpPr txBox="1">
                  <a:spLocks noChangeArrowheads="1"/>
                </p:cNvSpPr>
                <p:nvPr/>
              </p:nvSpPr>
              <p:spPr bwMode="auto">
                <a:xfrm>
                  <a:off x="5823016" y="2101397"/>
                  <a:ext cx="3287984" cy="8378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150000"/>
                    </a:lnSpc>
                    <a:defRPr sz="3200">
                      <a:solidFill>
                        <a:srgbClr val="FFFFFF"/>
                      </a:solidFill>
                      <a:latin typeface="Times New Roman" pitchFamily="18" charset="0"/>
                    </a:defRPr>
                  </a:lvl1pPr>
                  <a:lvl2pPr marL="742950" indent="-285750">
                    <a:lnSpc>
                      <a:spcPct val="150000"/>
                    </a:lnSpc>
                    <a:buChar char="–"/>
                    <a:defRPr sz="2800">
                      <a:solidFill>
                        <a:srgbClr val="FFFFFF"/>
                      </a:solidFill>
                      <a:latin typeface="Times New Roman" pitchFamily="18" charset="0"/>
                    </a:defRPr>
                  </a:lvl2pPr>
                  <a:lvl3pPr marL="1143000" indent="-228600">
                    <a:lnSpc>
                      <a:spcPct val="150000"/>
                    </a:lnSpc>
                    <a:defRPr sz="2400">
                      <a:solidFill>
                        <a:srgbClr val="FFFFFF"/>
                      </a:solidFill>
                      <a:latin typeface="Times New Roman" pitchFamily="18" charset="0"/>
                    </a:defRPr>
                  </a:lvl3pPr>
                  <a:lvl4pPr marL="1600200" indent="-228600">
                    <a:lnSpc>
                      <a:spcPct val="150000"/>
                    </a:lnSpc>
                    <a:buChar char="–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4pPr>
                  <a:lvl5pPr marL="2057400" indent="-228600">
                    <a:lnSpc>
                      <a:spcPct val="150000"/>
                    </a:lnSpc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hu-HU" altLang="de-DE" sz="1400" dirty="0" smtClean="0">
                      <a:solidFill>
                        <a:srgbClr val="336699"/>
                      </a:solidFill>
                      <a:latin typeface="Arial" charset="0"/>
                    </a:rPr>
                    <a:t>Ellenőrzi az eredményeket a szakmai követelmények megszegése tekintetében</a:t>
                  </a:r>
                  <a:endParaRPr lang="de-DE" altLang="de-DE" sz="1400" dirty="0">
                    <a:solidFill>
                      <a:srgbClr val="336699"/>
                    </a:solidFill>
                    <a:latin typeface="Arial" charset="0"/>
                  </a:endParaRPr>
                </a:p>
              </p:txBody>
            </p:sp>
            <p:sp>
              <p:nvSpPr>
                <p:cNvPr id="15384" name="Textfeld 71"/>
                <p:cNvSpPr txBox="1">
                  <a:spLocks noChangeArrowheads="1"/>
                </p:cNvSpPr>
                <p:nvPr/>
              </p:nvSpPr>
              <p:spPr bwMode="auto">
                <a:xfrm>
                  <a:off x="4031106" y="5088018"/>
                  <a:ext cx="3097610" cy="593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50000"/>
                    </a:lnSpc>
                    <a:defRPr sz="3200">
                      <a:solidFill>
                        <a:srgbClr val="FFFFFF"/>
                      </a:solidFill>
                      <a:latin typeface="Times New Roman" pitchFamily="18" charset="0"/>
                    </a:defRPr>
                  </a:lvl1pPr>
                  <a:lvl2pPr marL="742950" indent="-285750">
                    <a:lnSpc>
                      <a:spcPct val="150000"/>
                    </a:lnSpc>
                    <a:buChar char="–"/>
                    <a:defRPr sz="2800">
                      <a:solidFill>
                        <a:srgbClr val="FFFFFF"/>
                      </a:solidFill>
                      <a:latin typeface="Times New Roman" pitchFamily="18" charset="0"/>
                    </a:defRPr>
                  </a:lvl2pPr>
                  <a:lvl3pPr marL="1143000" indent="-228600">
                    <a:lnSpc>
                      <a:spcPct val="150000"/>
                    </a:lnSpc>
                    <a:defRPr sz="2400">
                      <a:solidFill>
                        <a:srgbClr val="FFFFFF"/>
                      </a:solidFill>
                      <a:latin typeface="Times New Roman" pitchFamily="18" charset="0"/>
                    </a:defRPr>
                  </a:lvl3pPr>
                  <a:lvl4pPr marL="1600200" indent="-228600">
                    <a:lnSpc>
                      <a:spcPct val="150000"/>
                    </a:lnSpc>
                    <a:buChar char="–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4pPr>
                  <a:lvl5pPr marL="2057400" indent="-228600">
                    <a:lnSpc>
                      <a:spcPct val="150000"/>
                    </a:lnSpc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hu-HU" altLang="de-DE" sz="1400" dirty="0" smtClean="0">
                      <a:solidFill>
                        <a:srgbClr val="336699"/>
                      </a:solidFill>
                      <a:latin typeface="Arial" charset="0"/>
                    </a:rPr>
                    <a:t>Elsődleges jelentés a vizsgálat eredményeiről</a:t>
                  </a:r>
                  <a:endParaRPr lang="en-GB" altLang="de-DE" sz="1400" dirty="0">
                    <a:solidFill>
                      <a:srgbClr val="336699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380" name="Textfeld 33"/>
              <p:cNvSpPr txBox="1">
                <a:spLocks noChangeArrowheads="1"/>
              </p:cNvSpPr>
              <p:nvPr/>
            </p:nvSpPr>
            <p:spPr bwMode="auto">
              <a:xfrm>
                <a:off x="2541897" y="2147954"/>
                <a:ext cx="1443728" cy="593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400" dirty="0" smtClean="0">
                    <a:solidFill>
                      <a:srgbClr val="336699"/>
                    </a:solidFill>
                    <a:latin typeface="Arial" charset="0"/>
                  </a:rPr>
                  <a:t>Értékeli az eredményeket</a:t>
                </a:r>
                <a:endParaRPr lang="de-DE" altLang="de-DE" sz="1400" dirty="0">
                  <a:solidFill>
                    <a:srgbClr val="336699"/>
                  </a:solidFill>
                  <a:latin typeface="Arial" charset="0"/>
                </a:endParaRPr>
              </a:p>
            </p:txBody>
          </p:sp>
          <p:cxnSp>
            <p:nvCxnSpPr>
              <p:cNvPr id="15381" name="Gerade Verbindung mit Pfeil 70"/>
              <p:cNvCxnSpPr>
                <a:cxnSpLocks noChangeShapeType="1"/>
              </p:cNvCxnSpPr>
              <p:nvPr/>
            </p:nvCxnSpPr>
            <p:spPr bwMode="auto">
              <a:xfrm flipV="1">
                <a:off x="3813335" y="3425160"/>
                <a:ext cx="1" cy="929714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60988"/>
            <a:ext cx="7710487" cy="574675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4.2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Közfelügyeleti minőség-ellenőrzés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  (1) 	</a:t>
            </a:r>
          </a:p>
        </p:txBody>
      </p:sp>
      <p:sp>
        <p:nvSpPr>
          <p:cNvPr id="15369" name="Rechteck 123"/>
          <p:cNvSpPr>
            <a:spLocks noChangeArrowheads="1"/>
          </p:cNvSpPr>
          <p:nvPr/>
        </p:nvSpPr>
        <p:spPr bwMode="auto">
          <a:xfrm>
            <a:off x="6288088" y="5699125"/>
            <a:ext cx="110172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0" name="Rechteck 179"/>
          <p:cNvSpPr>
            <a:spLocks noChangeArrowheads="1"/>
          </p:cNvSpPr>
          <p:nvPr/>
        </p:nvSpPr>
        <p:spPr bwMode="auto">
          <a:xfrm>
            <a:off x="1143000" y="5732462"/>
            <a:ext cx="6291263" cy="9368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hu-HU" altLang="de-DE" sz="18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Könyvvizsgáló</a:t>
            </a:r>
            <a:r>
              <a:rPr lang="de-DE" altLang="de-DE" sz="18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/</a:t>
            </a:r>
            <a:r>
              <a:rPr lang="hu-HU" altLang="de-DE" sz="18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esküt tett könyvvizsgáló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hu-HU" altLang="de-DE" sz="18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Közérdeklődésre számot tartó gazdálkodók jog szerinti könyvvizsgálata</a:t>
            </a:r>
            <a:endParaRPr lang="de-DE" altLang="de-DE" sz="18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63"/>
          <p:cNvCxnSpPr>
            <a:cxnSpLocks noChangeShapeType="1"/>
          </p:cNvCxnSpPr>
          <p:nvPr/>
        </p:nvCxnSpPr>
        <p:spPr bwMode="auto">
          <a:xfrm>
            <a:off x="1835696" y="2076450"/>
            <a:ext cx="0" cy="2087719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09BAE39E-A8BE-4962-84AA-23B8B9892E40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12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577850"/>
            <a:ext cx="8639175" cy="1150938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4.2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Közfelügyeleti minőség-ellenőrzés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 (2)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77850" y="1627188"/>
            <a:ext cx="8135938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Véletlenszerű ellenőrzések, a Közfelügyeleti bizottság szervezi és végzi</a:t>
            </a:r>
          </a:p>
          <a:p>
            <a:pPr marL="342900" indent="-342900">
              <a:lnSpc>
                <a:spcPct val="100000"/>
              </a:lnSpc>
              <a:defRPr/>
            </a:pPr>
            <a:endParaRPr lang="en-GB" sz="1000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hu-HU" b="1" dirty="0" smtClean="0">
                <a:solidFill>
                  <a:srgbClr val="336699"/>
                </a:solidFill>
              </a:rPr>
              <a:t>tárgy</a:t>
            </a:r>
            <a:r>
              <a:rPr lang="en-GB" b="1" dirty="0" smtClean="0">
                <a:solidFill>
                  <a:srgbClr val="336699"/>
                </a:solidFill>
              </a:rPr>
              <a:t>: </a:t>
            </a:r>
            <a:r>
              <a:rPr lang="hu-HU" dirty="0" smtClean="0">
                <a:solidFill>
                  <a:srgbClr val="336699"/>
                </a:solidFill>
              </a:rPr>
              <a:t>közérdeklődésre számot tartó gazdálkodók könyvvizsgálatát végző könyvvizsgáló cégek</a:t>
            </a:r>
          </a:p>
          <a:p>
            <a:pPr marL="342900" indent="-342900">
              <a:lnSpc>
                <a:spcPct val="100000"/>
              </a:lnSpc>
              <a:defRPr/>
            </a:pPr>
            <a:endParaRPr lang="en-GB" sz="1000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Az ellenőrzések értékelik a belső minőség-ellenőrzési rendszert és az egyes megbízások elvégzését</a:t>
            </a:r>
          </a:p>
          <a:p>
            <a:pPr marL="342900" indent="-342900">
              <a:lnSpc>
                <a:spcPct val="100000"/>
              </a:lnSpc>
              <a:defRPr/>
            </a:pPr>
            <a:endParaRPr lang="en-GB" sz="1000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Könyvvizsgáló társaságok ellenőrzési ciklusa:</a:t>
            </a:r>
            <a:endParaRPr lang="en-GB" dirty="0">
              <a:solidFill>
                <a:srgbClr val="336699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GB" dirty="0">
                <a:solidFill>
                  <a:srgbClr val="336699"/>
                </a:solidFill>
              </a:rPr>
              <a:t>&gt; 25 </a:t>
            </a:r>
            <a:r>
              <a:rPr lang="hu-HU" dirty="0" smtClean="0">
                <a:solidFill>
                  <a:srgbClr val="336699"/>
                </a:solidFill>
              </a:rPr>
              <a:t>közérdeklődésre számot tartó gazdálkodó esetén </a:t>
            </a:r>
            <a:r>
              <a:rPr lang="en-GB" dirty="0" smtClean="0">
                <a:solidFill>
                  <a:srgbClr val="336699"/>
                </a:solidFill>
              </a:rPr>
              <a:t>– </a:t>
            </a:r>
            <a:r>
              <a:rPr lang="hu-HU" dirty="0" smtClean="0">
                <a:solidFill>
                  <a:srgbClr val="336699"/>
                </a:solidFill>
              </a:rPr>
              <a:t>ellenőrzés évente</a:t>
            </a:r>
            <a:endParaRPr lang="en-GB" dirty="0">
              <a:solidFill>
                <a:srgbClr val="336699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GB" dirty="0">
                <a:solidFill>
                  <a:srgbClr val="336699"/>
                </a:solidFill>
              </a:rPr>
              <a:t>&lt; 25 </a:t>
            </a:r>
            <a:r>
              <a:rPr lang="hu-HU" dirty="0" smtClean="0">
                <a:solidFill>
                  <a:srgbClr val="336699"/>
                </a:solidFill>
              </a:rPr>
              <a:t>közérdeklődésre számot tartó gazdálkodó esetén - legalább 3 évente</a:t>
            </a:r>
            <a:endParaRPr lang="en-GB" dirty="0">
              <a:solidFill>
                <a:srgbClr val="336699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336699"/>
                </a:solidFill>
              </a:rPr>
              <a:t>Kockázati alapon választott</a:t>
            </a:r>
            <a:r>
              <a:rPr lang="en-GB" dirty="0" smtClean="0">
                <a:solidFill>
                  <a:srgbClr val="336699"/>
                </a:solidFill>
              </a:rPr>
              <a:t> (</a:t>
            </a:r>
            <a:r>
              <a:rPr lang="hu-HU" dirty="0" smtClean="0">
                <a:solidFill>
                  <a:srgbClr val="336699"/>
                </a:solidFill>
              </a:rPr>
              <a:t>különösen ipari szektorban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  <a:endParaRPr lang="en-GB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  <a:defRPr/>
            </a:pPr>
            <a:endParaRPr lang="en-GB" sz="2400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buFontTx/>
              <a:buNone/>
              <a:defRPr/>
            </a:pPr>
            <a:endParaRPr lang="en-GB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35624ACB-C0D8-4B4D-BE46-ACB7856CA0BE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13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692150"/>
            <a:ext cx="8639175" cy="1266825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4.2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Közfelügyeleti minőség-ellenőrzés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 (3)	       </a:t>
            </a:r>
            <a:b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</a:br>
            <a:endParaRPr lang="de-DE" altLang="de-DE" sz="24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34963" y="1700213"/>
            <a:ext cx="8135937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  <a:defRPr/>
            </a:pPr>
            <a:endParaRPr lang="en-GB" sz="2400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buFontTx/>
              <a:buNone/>
              <a:defRPr/>
            </a:pP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1628775"/>
            <a:ext cx="813690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de-DE" altLang="de-DE" sz="2400" b="1" dirty="0" smtClean="0">
                <a:solidFill>
                  <a:srgbClr val="336699"/>
                </a:solidFill>
              </a:rPr>
              <a:t>2013</a:t>
            </a:r>
            <a:r>
              <a:rPr lang="hu-HU" altLang="de-DE" sz="2400" b="1" dirty="0" smtClean="0">
                <a:solidFill>
                  <a:srgbClr val="336699"/>
                </a:solidFill>
              </a:rPr>
              <a:t>. évi ellenőrzések eredményei</a:t>
            </a:r>
            <a:endParaRPr lang="de-DE" altLang="de-DE" sz="2400" b="1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en-GB" b="1" dirty="0">
                <a:solidFill>
                  <a:srgbClr val="336699"/>
                </a:solidFill>
              </a:rPr>
              <a:t>97 </a:t>
            </a:r>
            <a:r>
              <a:rPr lang="hu-HU" b="1" dirty="0" smtClean="0">
                <a:solidFill>
                  <a:srgbClr val="336699"/>
                </a:solidFill>
              </a:rPr>
              <a:t>könyvvizsgáló céget </a:t>
            </a:r>
            <a:r>
              <a:rPr lang="en-GB" dirty="0" smtClean="0">
                <a:solidFill>
                  <a:srgbClr val="336699"/>
                </a:solidFill>
              </a:rPr>
              <a:t>(</a:t>
            </a:r>
            <a:r>
              <a:rPr lang="en-GB" b="1" dirty="0" smtClean="0">
                <a:solidFill>
                  <a:srgbClr val="336699"/>
                </a:solidFill>
              </a:rPr>
              <a:t>777 </a:t>
            </a:r>
            <a:r>
              <a:rPr lang="hu-HU" b="1" dirty="0" smtClean="0">
                <a:solidFill>
                  <a:srgbClr val="336699"/>
                </a:solidFill>
              </a:rPr>
              <a:t>közérdeklődésre számot tartó gazdálkodó könyvvizsgálata</a:t>
            </a:r>
            <a:r>
              <a:rPr lang="en-GB" b="1" dirty="0" smtClean="0">
                <a:solidFill>
                  <a:srgbClr val="336699"/>
                </a:solidFill>
              </a:rPr>
              <a:t>)</a:t>
            </a:r>
            <a:r>
              <a:rPr lang="hu-HU" b="1" dirty="0" smtClean="0">
                <a:solidFill>
                  <a:srgbClr val="336699"/>
                </a:solidFill>
              </a:rPr>
              <a:t> </a:t>
            </a:r>
            <a:r>
              <a:rPr lang="hu-HU" dirty="0" smtClean="0">
                <a:solidFill>
                  <a:srgbClr val="336699"/>
                </a:solidFill>
              </a:rPr>
              <a:t>ellenőriztek</a:t>
            </a:r>
            <a:endParaRPr lang="de-DE" dirty="0"/>
          </a:p>
          <a:p>
            <a:pPr marL="342900" indent="-342900">
              <a:defRPr/>
            </a:pPr>
            <a:r>
              <a:rPr lang="hu-HU" b="1" dirty="0" smtClean="0">
                <a:solidFill>
                  <a:srgbClr val="336699"/>
                </a:solidFill>
              </a:rPr>
              <a:t>Főbb megállapítások</a:t>
            </a:r>
            <a:r>
              <a:rPr lang="de-DE" dirty="0" smtClean="0">
                <a:solidFill>
                  <a:srgbClr val="336699"/>
                </a:solidFill>
              </a:rPr>
              <a:t>: </a:t>
            </a:r>
            <a:endParaRPr lang="de-DE" dirty="0">
              <a:solidFill>
                <a:srgbClr val="3366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336699"/>
                </a:solidFill>
              </a:rPr>
              <a:t>Az ellenőrzöttek </a:t>
            </a:r>
            <a:r>
              <a:rPr lang="de-DE" b="1" dirty="0" smtClean="0">
                <a:solidFill>
                  <a:srgbClr val="336699"/>
                </a:solidFill>
              </a:rPr>
              <a:t>25%</a:t>
            </a:r>
            <a:r>
              <a:rPr lang="hu-HU" dirty="0" err="1" smtClean="0">
                <a:solidFill>
                  <a:srgbClr val="336699"/>
                </a:solidFill>
              </a:rPr>
              <a:t>-ánál</a:t>
            </a:r>
            <a:r>
              <a:rPr lang="hu-HU" dirty="0" smtClean="0">
                <a:solidFill>
                  <a:srgbClr val="336699"/>
                </a:solidFill>
              </a:rPr>
              <a:t> találtak hiányosságot a belső minőség-ellenőrzési rendszer vizsgálata során</a:t>
            </a:r>
            <a:r>
              <a:rPr lang="de-DE" b="1" dirty="0" smtClean="0">
                <a:solidFill>
                  <a:srgbClr val="336699"/>
                </a:solidFill>
              </a:rPr>
              <a:t> </a:t>
            </a:r>
            <a:r>
              <a:rPr lang="de-DE" dirty="0" smtClean="0">
                <a:solidFill>
                  <a:srgbClr val="336699"/>
                </a:solidFill>
              </a:rPr>
              <a:t>(2012:18%)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336699"/>
                </a:solidFill>
              </a:rPr>
              <a:t>Az ellenőrzöttek </a:t>
            </a:r>
            <a:r>
              <a:rPr lang="en-GB" dirty="0" smtClean="0">
                <a:solidFill>
                  <a:srgbClr val="336699"/>
                </a:solidFill>
              </a:rPr>
              <a:t>53%</a:t>
            </a:r>
            <a:r>
              <a:rPr lang="hu-HU" dirty="0" err="1" smtClean="0">
                <a:solidFill>
                  <a:srgbClr val="336699"/>
                </a:solidFill>
              </a:rPr>
              <a:t>-ánál</a:t>
            </a:r>
            <a:r>
              <a:rPr lang="hu-HU" dirty="0" smtClean="0">
                <a:solidFill>
                  <a:srgbClr val="336699"/>
                </a:solidFill>
              </a:rPr>
              <a:t> találtak hiányosságot az egyedi vizsgálatok során </a:t>
            </a:r>
            <a:r>
              <a:rPr lang="en-GB" dirty="0" smtClean="0">
                <a:solidFill>
                  <a:srgbClr val="336699"/>
                </a:solidFill>
              </a:rPr>
              <a:t>(2012: 28%). </a:t>
            </a:r>
            <a:r>
              <a:rPr lang="hu-HU" dirty="0" smtClean="0">
                <a:solidFill>
                  <a:srgbClr val="336699"/>
                </a:solidFill>
              </a:rPr>
              <a:t>Ez különösen a kis könyvvizsgáló cégekre volt érvényes, melyek csak kevés, 1-2 közérdeklődésre számot tartó gazdálkodót </a:t>
            </a:r>
            <a:r>
              <a:rPr lang="hu-HU" dirty="0" err="1" smtClean="0">
                <a:solidFill>
                  <a:srgbClr val="336699"/>
                </a:solidFill>
              </a:rPr>
              <a:t>könyvvizsgálnak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>
              <a:defRPr/>
            </a:pPr>
            <a:endParaRPr lang="en-GB" dirty="0">
              <a:solidFill>
                <a:srgbClr val="336699"/>
              </a:solidFill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4BD0D7E0-5017-416E-BB7D-AD960B42FE61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14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353425" cy="45370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hu-HU" sz="2000" kern="1200" dirty="0" smtClean="0">
                <a:solidFill>
                  <a:srgbClr val="336699"/>
                </a:solidFill>
                <a:latin typeface="Arial" charset="0"/>
              </a:rPr>
              <a:t>Fegyelmi eljárás kezdeményezése bizonyított jogos gyanú esetén</a:t>
            </a:r>
            <a:r>
              <a:rPr lang="en-US" sz="2000" kern="1200" dirty="0" smtClean="0">
                <a:solidFill>
                  <a:srgbClr val="336699"/>
                </a:solidFill>
                <a:latin typeface="Arial" charset="0"/>
              </a:rPr>
              <a:t> (</a:t>
            </a:r>
            <a:r>
              <a:rPr lang="hu-HU" sz="2000" kern="1200" dirty="0" smtClean="0">
                <a:solidFill>
                  <a:srgbClr val="336699"/>
                </a:solidFill>
                <a:latin typeface="Arial" charset="0"/>
              </a:rPr>
              <a:t>vizsgálat hivatalból)</a:t>
            </a:r>
            <a:r>
              <a:rPr lang="en-US" sz="2000" kern="1200" dirty="0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hu-HU" sz="1400" kern="1200" dirty="0" smtClean="0">
                <a:solidFill>
                  <a:srgbClr val="336699"/>
                </a:solidFill>
                <a:latin typeface="Arial" charset="0"/>
              </a:rPr>
              <a:t>Információ panaszok alapján,</a:t>
            </a:r>
            <a:r>
              <a:rPr lang="en-US" sz="1400" kern="1200" dirty="0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hu-HU" sz="1400" kern="1200" dirty="0" smtClean="0">
                <a:solidFill>
                  <a:srgbClr val="336699"/>
                </a:solidFill>
                <a:latin typeface="Arial" charset="0"/>
              </a:rPr>
              <a:t>sajtóközlemények</a:t>
            </a:r>
            <a:r>
              <a:rPr lang="en-US" sz="1400" kern="1200" dirty="0" smtClean="0">
                <a:solidFill>
                  <a:srgbClr val="336699"/>
                </a:solidFill>
                <a:latin typeface="Arial" charset="0"/>
              </a:rPr>
              <a:t>, </a:t>
            </a:r>
            <a:r>
              <a:rPr lang="hu-HU" sz="1400" kern="1200" dirty="0" smtClean="0">
                <a:solidFill>
                  <a:srgbClr val="336699"/>
                </a:solidFill>
                <a:latin typeface="Arial" charset="0"/>
              </a:rPr>
              <a:t>államügyészi értesítés</a:t>
            </a:r>
            <a:r>
              <a:rPr lang="en-US" sz="1400" kern="1200" dirty="0" smtClean="0">
                <a:solidFill>
                  <a:srgbClr val="336699"/>
                </a:solidFill>
                <a:latin typeface="Arial" charset="0"/>
              </a:rPr>
              <a:t>, </a:t>
            </a:r>
            <a:r>
              <a:rPr lang="hu-HU" sz="1400" kern="1200" dirty="0" smtClean="0">
                <a:solidFill>
                  <a:srgbClr val="336699"/>
                </a:solidFill>
                <a:latin typeface="Arial" charset="0"/>
              </a:rPr>
              <a:t>vizsgálatok</a:t>
            </a:r>
            <a:r>
              <a:rPr lang="en-US" sz="1400" kern="1200" dirty="0" smtClean="0">
                <a:solidFill>
                  <a:srgbClr val="336699"/>
                </a:solidFill>
                <a:latin typeface="Arial" charset="0"/>
              </a:rPr>
              <a:t>, </a:t>
            </a:r>
            <a:r>
              <a:rPr lang="hu-HU" sz="1400" kern="1200" dirty="0" smtClean="0">
                <a:solidFill>
                  <a:srgbClr val="336699"/>
                </a:solidFill>
                <a:latin typeface="Arial" charset="0"/>
              </a:rPr>
              <a:t>egyéb állami intézmények értesítése</a:t>
            </a:r>
            <a:endParaRPr lang="en-US" sz="1400" kern="1200" dirty="0" smtClean="0">
              <a:solidFill>
                <a:srgbClr val="336699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hu-HU" sz="2000" kern="1200" dirty="0" smtClean="0">
                <a:solidFill>
                  <a:srgbClr val="336699"/>
                </a:solidFill>
                <a:latin typeface="Arial" charset="0"/>
              </a:rPr>
              <a:t>Fegyelmi eljárások az egyénnel szemben</a:t>
            </a:r>
            <a:r>
              <a:rPr lang="en-US" sz="2000" kern="1200" dirty="0" smtClean="0">
                <a:solidFill>
                  <a:srgbClr val="336699"/>
                </a:solidFill>
                <a:latin typeface="Arial" charset="0"/>
              </a:rPr>
              <a:t>:</a:t>
            </a: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000" kern="1200" dirty="0" smtClean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kern="1200" dirty="0" smtClean="0">
                <a:solidFill>
                  <a:srgbClr val="336699"/>
                </a:solidFill>
                <a:latin typeface="Arial" charset="0"/>
              </a:rPr>
              <a:t/>
            </a:r>
            <a:br>
              <a:rPr lang="en-US" sz="2000" kern="1200" dirty="0" smtClean="0">
                <a:solidFill>
                  <a:srgbClr val="336699"/>
                </a:solidFill>
                <a:latin typeface="Arial" charset="0"/>
              </a:rPr>
            </a:br>
            <a:endParaRPr lang="en-US" sz="2000" kern="1200" dirty="0">
              <a:solidFill>
                <a:srgbClr val="336699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de-DE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561263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5.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Fegyelmi felügyelet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vizsgálatok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)</a:t>
            </a:r>
          </a:p>
        </p:txBody>
      </p:sp>
      <p:sp>
        <p:nvSpPr>
          <p:cNvPr id="11270" name="Rechteck 3"/>
          <p:cNvSpPr>
            <a:spLocks noChangeArrowheads="1"/>
          </p:cNvSpPr>
          <p:nvPr/>
        </p:nvSpPr>
        <p:spPr bwMode="auto">
          <a:xfrm>
            <a:off x="1042988" y="2997200"/>
            <a:ext cx="3463925" cy="3671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488" tIns="44450" rIns="90488" bIns="4445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hu-HU" altLang="de-DE" sz="1600" b="1" dirty="0" smtClean="0">
                <a:solidFill>
                  <a:srgbClr val="336699"/>
                </a:solidFill>
              </a:rPr>
              <a:t>Kamara</a:t>
            </a:r>
            <a:r>
              <a:rPr lang="en-US" altLang="de-DE" sz="1600" b="1" dirty="0" smtClean="0">
                <a:solidFill>
                  <a:srgbClr val="336699"/>
                </a:solidFill>
              </a:rPr>
              <a:t/>
            </a:r>
            <a:br>
              <a:rPr lang="en-US" altLang="de-DE" sz="1600" b="1" dirty="0" smtClean="0">
                <a:solidFill>
                  <a:srgbClr val="336699"/>
                </a:solidFill>
              </a:rPr>
            </a:br>
            <a:endParaRPr lang="hu-HU" altLang="de-DE" sz="1600" b="1" dirty="0" smtClean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hu-HU" altLang="de-DE" sz="1600" dirty="0" smtClean="0">
                <a:solidFill>
                  <a:srgbClr val="336699"/>
                </a:solidFill>
              </a:rPr>
              <a:t>kisebb vétségek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de-DE" sz="1600" dirty="0" smtClean="0">
                <a:solidFill>
                  <a:srgbClr val="336699"/>
                </a:solidFill>
              </a:rPr>
              <a:t/>
            </a:r>
            <a:br>
              <a:rPr lang="en-US" altLang="de-DE" sz="1600" dirty="0" smtClean="0">
                <a:solidFill>
                  <a:srgbClr val="336699"/>
                </a:solidFill>
              </a:rPr>
            </a:br>
            <a:r>
              <a:rPr lang="en-US" altLang="de-DE" sz="1600" b="1" dirty="0" smtClean="0">
                <a:solidFill>
                  <a:srgbClr val="336699"/>
                </a:solidFill>
              </a:rPr>
              <a:t>2013: 293 </a:t>
            </a:r>
            <a:r>
              <a:rPr lang="hu-HU" altLang="de-DE" sz="1600" dirty="0" smtClean="0">
                <a:solidFill>
                  <a:srgbClr val="336699"/>
                </a:solidFill>
              </a:rPr>
              <a:t>fegyelmi eljárás</a:t>
            </a:r>
            <a:endParaRPr lang="en-US" altLang="de-DE" sz="1600" dirty="0" smtClean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de-DE" b="1" dirty="0" smtClean="0">
                <a:solidFill>
                  <a:srgbClr val="336699"/>
                </a:solidFill>
              </a:rPr>
              <a:t/>
            </a:r>
            <a:br>
              <a:rPr lang="en-US" altLang="de-DE" b="1" dirty="0" smtClean="0">
                <a:solidFill>
                  <a:srgbClr val="336699"/>
                </a:solidFill>
              </a:rPr>
            </a:br>
            <a:r>
              <a:rPr lang="hu-HU" altLang="de-DE" b="1" dirty="0" smtClean="0">
                <a:solidFill>
                  <a:srgbClr val="336699"/>
                </a:solidFill>
              </a:rPr>
              <a:t>Lehetséges szankciók</a:t>
            </a:r>
            <a:r>
              <a:rPr lang="en-US" altLang="de-DE" b="1" dirty="0" smtClean="0">
                <a:solidFill>
                  <a:srgbClr val="336699"/>
                </a:solidFill>
              </a:rPr>
              <a:t>:</a:t>
            </a:r>
            <a:r>
              <a:rPr lang="en-US" altLang="de-DE" dirty="0" smtClean="0">
                <a:solidFill>
                  <a:srgbClr val="336699"/>
                </a:solidFill>
              </a:rPr>
              <a:t/>
            </a:r>
            <a:br>
              <a:rPr lang="en-US" altLang="de-DE" dirty="0" smtClean="0">
                <a:solidFill>
                  <a:srgbClr val="336699"/>
                </a:solidFill>
              </a:rPr>
            </a:br>
            <a:r>
              <a:rPr lang="hu-HU" altLang="de-DE" sz="1600" dirty="0" smtClean="0">
                <a:solidFill>
                  <a:srgbClr val="336699"/>
                </a:solidFill>
              </a:rPr>
              <a:t>Figyelmeztetés</a:t>
            </a:r>
            <a:r>
              <a:rPr lang="en-US" altLang="de-DE" sz="1600" dirty="0" smtClean="0">
                <a:solidFill>
                  <a:srgbClr val="336699"/>
                </a:solidFill>
              </a:rPr>
              <a:t>,</a:t>
            </a:r>
            <a:r>
              <a:rPr lang="hu-HU" altLang="de-DE" sz="1600" dirty="0" smtClean="0">
                <a:solidFill>
                  <a:srgbClr val="336699"/>
                </a:solidFill>
              </a:rPr>
              <a:t> ha szükséges 50 000 Euróig terjedő bírság</a:t>
            </a:r>
            <a:r>
              <a:rPr lang="en-US" altLang="de-DE" sz="1600" dirty="0" smtClean="0">
                <a:solidFill>
                  <a:srgbClr val="336699"/>
                </a:solidFill>
              </a:rPr>
              <a:t> </a:t>
            </a:r>
            <a:br>
              <a:rPr lang="en-US" altLang="de-DE" sz="1600" dirty="0" smtClean="0">
                <a:solidFill>
                  <a:srgbClr val="336699"/>
                </a:solidFill>
              </a:rPr>
            </a:br>
            <a:r>
              <a:rPr lang="hu-HU" altLang="de-DE" sz="1600" dirty="0" smtClean="0">
                <a:solidFill>
                  <a:srgbClr val="336699"/>
                </a:solidFill>
              </a:rPr>
              <a:t>tiltó határozat</a:t>
            </a:r>
            <a:r>
              <a:rPr lang="en-US" altLang="de-DE" sz="1600" dirty="0" smtClean="0">
                <a:solidFill>
                  <a:srgbClr val="336699"/>
                </a:solidFill>
              </a:rPr>
              <a:t/>
            </a:r>
            <a:br>
              <a:rPr lang="en-US" altLang="de-DE" sz="1600" dirty="0" smtClean="0">
                <a:solidFill>
                  <a:srgbClr val="336699"/>
                </a:solidFill>
              </a:rPr>
            </a:br>
            <a:r>
              <a:rPr lang="hu-HU" altLang="de-DE" sz="1600" dirty="0" smtClean="0">
                <a:solidFill>
                  <a:srgbClr val="336699"/>
                </a:solidFill>
              </a:rPr>
              <a:t>A kamara szankció-határozatait a bíróságnak kötelező áttekintenie, ha a könyvvizsgáló úgy kívánja</a:t>
            </a:r>
            <a:endParaRPr lang="en-US" altLang="de-DE" sz="1600" dirty="0" smtClean="0">
              <a:solidFill>
                <a:srgbClr val="336699"/>
              </a:solidFill>
            </a:endParaRPr>
          </a:p>
        </p:txBody>
      </p:sp>
      <p:sp>
        <p:nvSpPr>
          <p:cNvPr id="11271" name="Rechteck 11"/>
          <p:cNvSpPr>
            <a:spLocks noChangeArrowheads="1"/>
          </p:cNvSpPr>
          <p:nvPr/>
        </p:nvSpPr>
        <p:spPr bwMode="auto">
          <a:xfrm>
            <a:off x="4648200" y="2990850"/>
            <a:ext cx="3455988" cy="3678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488" tIns="44450" rIns="90488" bIns="4445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hu-HU" altLang="de-DE" sz="1600" b="1" dirty="0" smtClean="0">
                <a:solidFill>
                  <a:srgbClr val="336699"/>
                </a:solidFill>
              </a:rPr>
              <a:t>Fő államügyészi hivatal és bíróságok</a:t>
            </a:r>
            <a:r>
              <a:rPr lang="en-US" altLang="de-DE" sz="1600" b="1" dirty="0" smtClean="0">
                <a:solidFill>
                  <a:srgbClr val="336699"/>
                </a:solidFill>
              </a:rPr>
              <a:t/>
            </a:r>
            <a:br>
              <a:rPr lang="en-US" altLang="de-DE" sz="1600" b="1" dirty="0" smtClean="0">
                <a:solidFill>
                  <a:srgbClr val="336699"/>
                </a:solidFill>
              </a:rPr>
            </a:br>
            <a:r>
              <a:rPr lang="en-US" altLang="de-DE" sz="1600" b="1" dirty="0" smtClean="0">
                <a:solidFill>
                  <a:srgbClr val="336699"/>
                </a:solidFill>
              </a:rPr>
              <a:t/>
            </a:r>
            <a:br>
              <a:rPr lang="en-US" altLang="de-DE" sz="1600" b="1" dirty="0" smtClean="0">
                <a:solidFill>
                  <a:srgbClr val="336699"/>
                </a:solidFill>
              </a:rPr>
            </a:br>
            <a:r>
              <a:rPr lang="hu-HU" altLang="de-DE" sz="1600" dirty="0" smtClean="0">
                <a:solidFill>
                  <a:srgbClr val="336699"/>
                </a:solidFill>
              </a:rPr>
              <a:t>komoly vétségek</a:t>
            </a:r>
            <a:endParaRPr lang="en-US" altLang="de-DE" sz="1600" dirty="0" smtClean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de-DE" sz="1600" dirty="0" smtClean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336699"/>
                </a:solidFill>
              </a:rPr>
              <a:t/>
            </a:r>
            <a:br>
              <a:rPr lang="en-US" altLang="de-DE" b="1" dirty="0">
                <a:solidFill>
                  <a:srgbClr val="336699"/>
                </a:solidFill>
              </a:rPr>
            </a:br>
            <a:r>
              <a:rPr lang="hu-HU" altLang="de-DE" b="1" dirty="0" smtClean="0">
                <a:solidFill>
                  <a:srgbClr val="336699"/>
                </a:solidFill>
              </a:rPr>
              <a:t>Lehetséges szankciók </a:t>
            </a:r>
            <a:r>
              <a:rPr lang="en-US" altLang="de-DE" b="1" dirty="0" smtClean="0">
                <a:solidFill>
                  <a:srgbClr val="336699"/>
                </a:solidFill>
              </a:rPr>
              <a:t>:</a:t>
            </a:r>
          </a:p>
          <a:p>
            <a:pPr marL="266700" indent="-26670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de-DE" sz="1600" dirty="0" smtClean="0">
                <a:solidFill>
                  <a:srgbClr val="336699"/>
                </a:solidFill>
              </a:rPr>
              <a:t>500</a:t>
            </a:r>
            <a:r>
              <a:rPr lang="hu-HU" altLang="de-DE" sz="1600" dirty="0" smtClean="0">
                <a:solidFill>
                  <a:srgbClr val="336699"/>
                </a:solidFill>
              </a:rPr>
              <a:t> 000 Euróig terjedő bírság</a:t>
            </a:r>
            <a:endParaRPr lang="en-US" altLang="de-DE" sz="1600" dirty="0" smtClean="0">
              <a:solidFill>
                <a:srgbClr val="336699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ct val="0"/>
              </a:spcBef>
              <a:defRPr/>
            </a:pPr>
            <a:r>
              <a:rPr lang="hu-HU" altLang="de-DE" sz="1600" dirty="0" smtClean="0">
                <a:solidFill>
                  <a:srgbClr val="336699"/>
                </a:solidFill>
              </a:rPr>
              <a:t>Könyvvizsgálói tevékenység vagy egy bizonyos megbízás átmeneti felfüggesztése</a:t>
            </a:r>
          </a:p>
          <a:p>
            <a:pPr marL="266700" indent="-266700">
              <a:lnSpc>
                <a:spcPct val="100000"/>
              </a:lnSpc>
              <a:spcBef>
                <a:spcPct val="0"/>
              </a:spcBef>
              <a:defRPr/>
            </a:pPr>
            <a:r>
              <a:rPr lang="hu-HU" altLang="de-DE" sz="1600" dirty="0" smtClean="0">
                <a:solidFill>
                  <a:srgbClr val="336699"/>
                </a:solidFill>
              </a:rPr>
              <a:t>kizárás</a:t>
            </a:r>
            <a:endParaRPr lang="en-US" altLang="de-DE" sz="1600" dirty="0" smtClean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de-DE" sz="1600" dirty="0" smtClean="0">
              <a:solidFill>
                <a:srgbClr val="336699"/>
              </a:solidFill>
            </a:endParaRPr>
          </a:p>
        </p:txBody>
      </p:sp>
      <p:sp>
        <p:nvSpPr>
          <p:cNvPr id="18439" name="Pfeil nach unten 11"/>
          <p:cNvSpPr>
            <a:spLocks noChangeArrowheads="1"/>
          </p:cNvSpPr>
          <p:nvPr/>
        </p:nvSpPr>
        <p:spPr bwMode="auto">
          <a:xfrm>
            <a:off x="2282825" y="4365625"/>
            <a:ext cx="288925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0" name="Pfeil nach unten 11"/>
          <p:cNvSpPr>
            <a:spLocks noChangeArrowheads="1"/>
          </p:cNvSpPr>
          <p:nvPr/>
        </p:nvSpPr>
        <p:spPr bwMode="auto">
          <a:xfrm>
            <a:off x="5867400" y="4378325"/>
            <a:ext cx="288925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928CEC3D-2023-47CD-9903-384519DE2665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15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561263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6.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Kötelező továbbképzés</a:t>
            </a:r>
            <a:endParaRPr lang="de-DE" altLang="de-DE" sz="20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="" xmlns:p14="http://schemas.microsoft.com/office/powerpoint/2010/main" val="254816304"/>
              </p:ext>
            </p:extLst>
          </p:nvPr>
        </p:nvGraphicFramePr>
        <p:xfrm>
          <a:off x="971600" y="2495431"/>
          <a:ext cx="708044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971550" y="1693863"/>
            <a:ext cx="8569325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30000"/>
              </a:spcBef>
              <a:buFontTx/>
              <a:buNone/>
              <a:defRPr/>
            </a:pPr>
            <a:r>
              <a:rPr lang="hu-HU" b="1" dirty="0" smtClean="0">
                <a:solidFill>
                  <a:srgbClr val="336699"/>
                </a:solidFill>
              </a:rPr>
              <a:t>Cél</a:t>
            </a:r>
            <a:r>
              <a:rPr lang="en-US" b="1" dirty="0" smtClean="0">
                <a:solidFill>
                  <a:srgbClr val="336699"/>
                </a:solidFill>
              </a:rPr>
              <a:t>: </a:t>
            </a:r>
            <a:endParaRPr lang="en-US" b="1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defRPr/>
            </a:pPr>
            <a:r>
              <a:rPr lang="hu-HU" dirty="0" smtClean="0">
                <a:solidFill>
                  <a:srgbClr val="336699"/>
                </a:solidFill>
              </a:rPr>
              <a:t>Szakmai tudás fenntartása magas színvonalon</a:t>
            </a:r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defRPr/>
            </a:pPr>
            <a:r>
              <a:rPr lang="hu-HU" dirty="0" smtClean="0">
                <a:solidFill>
                  <a:srgbClr val="336699"/>
                </a:solidFill>
              </a:rPr>
              <a:t>A szakmai tudás alkalmazására képesség megszerzése</a:t>
            </a:r>
            <a:endParaRPr lang="de-DE" dirty="0">
              <a:solidFill>
                <a:srgbClr val="336699"/>
              </a:solidFill>
              <a:sym typeface="Wingdings" panose="05000000000000000000" pitchFamily="2" charset="2"/>
            </a:endParaRP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AE10BD7C-729B-4ADA-9BE8-AE4C183B73CE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16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921625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7.1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Legújabb politikai fejlemények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(1) 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3850" y="1484313"/>
            <a:ext cx="87137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180975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</a:p>
          <a:p>
            <a:pPr marL="609600" indent="-609600">
              <a:lnSpc>
                <a:spcPct val="100000"/>
              </a:lnSpc>
              <a:buFont typeface="Arial" charset="0"/>
              <a:buNone/>
              <a:defRPr/>
            </a:pP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11188" y="1700213"/>
            <a:ext cx="7775575" cy="64325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Új Tanácsadó Bizottság </a:t>
            </a:r>
            <a:r>
              <a:rPr lang="de-DE" dirty="0" smtClean="0">
                <a:solidFill>
                  <a:srgbClr val="336699"/>
                </a:solidFill>
              </a:rPr>
              <a:t>(</a:t>
            </a:r>
            <a:r>
              <a:rPr lang="de-DE" dirty="0">
                <a:solidFill>
                  <a:srgbClr val="336699"/>
                </a:solidFill>
              </a:rPr>
              <a:t>WPK) </a:t>
            </a:r>
            <a:r>
              <a:rPr lang="hu-HU" dirty="0" smtClean="0">
                <a:solidFill>
                  <a:srgbClr val="336699"/>
                </a:solidFill>
              </a:rPr>
              <a:t>megválasztása a következő hivatali időre</a:t>
            </a:r>
            <a:r>
              <a:rPr lang="de-DE" dirty="0" smtClean="0">
                <a:solidFill>
                  <a:srgbClr val="336699"/>
                </a:solidFill>
              </a:rPr>
              <a:t> ( </a:t>
            </a:r>
            <a:r>
              <a:rPr lang="de-DE" dirty="0">
                <a:solidFill>
                  <a:srgbClr val="336699"/>
                </a:solidFill>
              </a:rPr>
              <a:t>2014-18), </a:t>
            </a:r>
            <a:r>
              <a:rPr lang="hu-HU" dirty="0" smtClean="0">
                <a:solidFill>
                  <a:srgbClr val="336699"/>
                </a:solidFill>
              </a:rPr>
              <a:t>mely most már nemcsak a közepes cégeket, hanem a </a:t>
            </a:r>
            <a:r>
              <a:rPr lang="de-DE" dirty="0" smtClean="0">
                <a:solidFill>
                  <a:srgbClr val="336699"/>
                </a:solidFill>
              </a:rPr>
              <a:t>Big4</a:t>
            </a:r>
            <a:r>
              <a:rPr lang="hu-HU" dirty="0" err="1" smtClean="0">
                <a:solidFill>
                  <a:srgbClr val="336699"/>
                </a:solidFill>
              </a:rPr>
              <a:t>-t</a:t>
            </a:r>
            <a:r>
              <a:rPr lang="hu-HU" dirty="0" smtClean="0">
                <a:solidFill>
                  <a:srgbClr val="336699"/>
                </a:solidFill>
              </a:rPr>
              <a:t> és a következő 10 céget is képviseli</a:t>
            </a: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de-DE" dirty="0" smtClean="0">
                <a:solidFill>
                  <a:srgbClr val="336699"/>
                </a:solidFill>
              </a:rPr>
              <a:t>EU</a:t>
            </a:r>
            <a:r>
              <a:rPr lang="hu-HU" dirty="0" smtClean="0">
                <a:solidFill>
                  <a:srgbClr val="336699"/>
                </a:solidFill>
              </a:rPr>
              <a:t> szabályozás</a:t>
            </a:r>
            <a:r>
              <a:rPr lang="de-DE" dirty="0" smtClean="0">
                <a:solidFill>
                  <a:srgbClr val="336699"/>
                </a:solidFill>
              </a:rPr>
              <a:t>: </a:t>
            </a:r>
            <a:r>
              <a:rPr lang="en-US" altLang="de-DE" b="1" dirty="0" smtClean="0">
                <a:solidFill>
                  <a:srgbClr val="336699"/>
                </a:solidFill>
              </a:rPr>
              <a:t>537/2014 </a:t>
            </a:r>
            <a:r>
              <a:rPr lang="hu-HU" altLang="de-DE" b="1" dirty="0" smtClean="0">
                <a:solidFill>
                  <a:srgbClr val="336699"/>
                </a:solidFill>
              </a:rPr>
              <a:t>EU Rendelet </a:t>
            </a:r>
            <a:r>
              <a:rPr lang="hu-HU" altLang="de-DE" dirty="0" smtClean="0">
                <a:solidFill>
                  <a:srgbClr val="336699"/>
                </a:solidFill>
              </a:rPr>
              <a:t>és a</a:t>
            </a:r>
            <a:r>
              <a:rPr lang="en-US" altLang="de-DE" dirty="0" smtClean="0">
                <a:solidFill>
                  <a:srgbClr val="336699"/>
                </a:solidFill>
              </a:rPr>
              <a:t> </a:t>
            </a:r>
            <a:r>
              <a:rPr lang="en-US" altLang="de-DE" b="1" dirty="0" smtClean="0">
                <a:solidFill>
                  <a:srgbClr val="336699"/>
                </a:solidFill>
              </a:rPr>
              <a:t>2006/43/EU </a:t>
            </a:r>
            <a:r>
              <a:rPr lang="hu-HU" altLang="de-DE" b="1" dirty="0" smtClean="0">
                <a:solidFill>
                  <a:srgbClr val="336699"/>
                </a:solidFill>
              </a:rPr>
              <a:t>Direktíva konszolidált változata </a:t>
            </a:r>
            <a:r>
              <a:rPr lang="en-US" altLang="de-DE" b="1" dirty="0" smtClean="0">
                <a:solidFill>
                  <a:srgbClr val="336699"/>
                </a:solidFill>
              </a:rPr>
              <a:t>2016</a:t>
            </a:r>
            <a:r>
              <a:rPr lang="en-US" altLang="de-DE" b="1" dirty="0">
                <a:solidFill>
                  <a:srgbClr val="336699"/>
                </a:solidFill>
              </a:rPr>
              <a:t>. </a:t>
            </a:r>
            <a:r>
              <a:rPr lang="hu-HU" altLang="de-DE" b="1" dirty="0" smtClean="0">
                <a:solidFill>
                  <a:srgbClr val="336699"/>
                </a:solidFill>
              </a:rPr>
              <a:t>június 17-étől lesz érvényes.</a:t>
            </a:r>
            <a:endParaRPr lang="en-US" b="1" dirty="0">
              <a:solidFill>
                <a:srgbClr val="336699"/>
              </a:solidFill>
              <a:sym typeface="Wingdings" panose="05000000000000000000" pitchFamily="2" charset="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336699"/>
                </a:solidFill>
              </a:rPr>
              <a:t>Első megbeszélések más érdekelt felekkel és egyesületekkel a </a:t>
            </a:r>
            <a:r>
              <a:rPr lang="hu-HU" b="1" dirty="0" smtClean="0">
                <a:solidFill>
                  <a:srgbClr val="336699"/>
                </a:solidFill>
              </a:rPr>
              <a:t>Szövetségi Gazdasági és Energiaügyi Minisztériumban,</a:t>
            </a:r>
            <a:r>
              <a:rPr lang="de-DE" altLang="de-DE" b="1" dirty="0" smtClean="0">
                <a:solidFill>
                  <a:srgbClr val="336699"/>
                </a:solidFill>
              </a:rPr>
              <a:t> </a:t>
            </a:r>
            <a:r>
              <a:rPr lang="hu-HU" altLang="de-DE" dirty="0" smtClean="0">
                <a:solidFill>
                  <a:srgbClr val="336699"/>
                </a:solidFill>
              </a:rPr>
              <a:t>a rendelet átültetésének módja</a:t>
            </a:r>
            <a:endParaRPr lang="de-DE" altLang="de-DE" dirty="0">
              <a:solidFill>
                <a:srgbClr val="336699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srgbClr val="336699"/>
                </a:solidFill>
              </a:rPr>
              <a:t>Belső kamarai bizottság létrehozása, </a:t>
            </a:r>
          </a:p>
          <a:p>
            <a:pPr marL="809625" lvl="1">
              <a:lnSpc>
                <a:spcPct val="100000"/>
              </a:lnSpc>
              <a:buNone/>
              <a:defRPr/>
            </a:pPr>
            <a:r>
              <a:rPr lang="hu-HU" dirty="0" smtClean="0">
                <a:solidFill>
                  <a:srgbClr val="336699"/>
                </a:solidFill>
              </a:rPr>
              <a:t>mely a német minőség-biztosítási </a:t>
            </a:r>
          </a:p>
          <a:p>
            <a:pPr marL="809625" lvl="1">
              <a:lnSpc>
                <a:spcPct val="100000"/>
              </a:lnSpc>
              <a:buNone/>
              <a:defRPr/>
            </a:pPr>
            <a:r>
              <a:rPr lang="hu-HU" dirty="0" smtClean="0">
                <a:solidFill>
                  <a:srgbClr val="336699"/>
                </a:solidFill>
              </a:rPr>
              <a:t>és fegyelmi rendszer </a:t>
            </a:r>
          </a:p>
          <a:p>
            <a:pPr marL="809625" lvl="1">
              <a:lnSpc>
                <a:spcPct val="100000"/>
              </a:lnSpc>
              <a:buNone/>
              <a:defRPr/>
            </a:pPr>
            <a:r>
              <a:rPr lang="hu-HU" dirty="0" smtClean="0">
                <a:solidFill>
                  <a:srgbClr val="336699"/>
                </a:solidFill>
              </a:rPr>
              <a:t>átszervezésével foglalkozik.</a:t>
            </a:r>
          </a:p>
          <a:p>
            <a:pPr marL="342900" indent="-342900"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97152"/>
            <a:ext cx="1728192" cy="13819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1E9BCB34-CED3-4E70-85BB-BA15C7C15AB0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17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634288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7.2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Legújabb politikai fejlemények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(2)   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3850" y="1484313"/>
            <a:ext cx="87137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180975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</a:p>
          <a:p>
            <a:pPr marL="609600" indent="-609600">
              <a:lnSpc>
                <a:spcPct val="100000"/>
              </a:lnSpc>
              <a:buFont typeface="Arial" charset="0"/>
              <a:buNone/>
              <a:defRPr/>
            </a:pPr>
            <a:endParaRPr lang="de-DE" sz="2400" dirty="0"/>
          </a:p>
        </p:txBody>
      </p:sp>
      <p:sp>
        <p:nvSpPr>
          <p:cNvPr id="21510" name="Textfeld 1"/>
          <p:cNvSpPr txBox="1">
            <a:spLocks noChangeArrowheads="1"/>
          </p:cNvSpPr>
          <p:nvPr/>
        </p:nvSpPr>
        <p:spPr bwMode="auto">
          <a:xfrm>
            <a:off x="971550" y="1693863"/>
            <a:ext cx="78486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800100" indent="-34290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257300" indent="-3429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2009-es Etikai kódex német joggal való egybevetése megtörtént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kódex legtöbb rendelkezése egybevág a német szabályozással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maradék kevés eltéréssel foglalkozunk: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Jeleztük a nemzeti törvényhozás (részben felelős) felé</a:t>
            </a:r>
          </a:p>
          <a:p>
            <a:pPr lvl="2">
              <a:lnSpc>
                <a:spcPct val="100000"/>
              </a:lnSpc>
              <a:buNone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	</a:t>
            </a:r>
            <a:r>
              <a:rPr lang="de-DE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a válasz várat még magára</a:t>
            </a:r>
            <a:endParaRPr lang="de-DE" altLang="de-DE" sz="2000" dirty="0">
              <a:solidFill>
                <a:srgbClr val="336699"/>
              </a:solidFill>
              <a:latin typeface="Arial" charset="0"/>
            </a:endParaRP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</a:rPr>
              <a:t>A kamarai törvényt ennek megfelelően módosítjuk</a:t>
            </a:r>
          </a:p>
          <a:p>
            <a:pPr lvl="2">
              <a:lnSpc>
                <a:spcPct val="100000"/>
              </a:lnSpc>
              <a:buNone/>
            </a:pP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	</a:t>
            </a:r>
            <a:r>
              <a:rPr lang="de-DE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hu-HU" altLang="de-DE" sz="2000" dirty="0" smtClean="0">
                <a:solidFill>
                  <a:srgbClr val="336699"/>
                </a:solidFill>
                <a:latin typeface="Arial" charset="0"/>
                <a:sym typeface="Wingdings" pitchFamily="2" charset="2"/>
              </a:rPr>
              <a:t>várhatóan középtávon megtörténik</a:t>
            </a:r>
            <a:endParaRPr lang="de-DE" altLang="de-DE" sz="20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9972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de-DE" sz="32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</a:t>
            </a:r>
            <a:r>
              <a:rPr lang="de-DE" sz="32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ATTENTION!</a:t>
            </a:r>
            <a:r>
              <a:rPr lang="de-DE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22531" name="Textplatzhalter 2"/>
          <p:cNvSpPr>
            <a:spLocks noGrp="1"/>
          </p:cNvSpPr>
          <p:nvPr>
            <p:ph type="body" idx="1"/>
          </p:nvPr>
        </p:nvSpPr>
        <p:spPr>
          <a:xfrm>
            <a:off x="2051050" y="3933825"/>
            <a:ext cx="3417888" cy="1152525"/>
          </a:xfrm>
        </p:spPr>
        <p:txBody>
          <a:bodyPr/>
          <a:lstStyle/>
          <a:p>
            <a:r>
              <a:rPr lang="de-DE" altLang="de-DE" b="1" smtClean="0">
                <a:solidFill>
                  <a:srgbClr val="336699"/>
                </a:solidFill>
                <a:latin typeface="Arial" charset="0"/>
              </a:rPr>
              <a:t>Questions please…</a:t>
            </a: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71CE4A62-BF00-42A5-A234-9A79358A9191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18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250825" y="1262063"/>
            <a:ext cx="8569325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marL="457200" lvl="4"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marL="1066800" lvl="1" indent="-609600">
              <a:lnSpc>
                <a:spcPct val="100000"/>
              </a:lnSpc>
              <a:defRPr/>
            </a:pPr>
            <a:endParaRPr lang="de-DE" sz="2400" dirty="0"/>
          </a:p>
        </p:txBody>
      </p:sp>
      <p:pic>
        <p:nvPicPr>
          <p:cNvPr id="22534" name="Picture 3" descr="C:\Users\Thorn\Desktop\MC9004042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19431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9972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de-DE" sz="3200" dirty="0" err="1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de-DE" sz="32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</a:t>
            </a:r>
            <a:r>
              <a:rPr lang="de-DE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71CE4A62-BF00-42A5-A234-9A79358A9191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19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250825" y="1262063"/>
            <a:ext cx="8569325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marL="457200" lvl="4">
              <a:lnSpc>
                <a:spcPct val="100000"/>
              </a:lnSpc>
              <a:buFontTx/>
              <a:buNone/>
              <a:defRPr/>
            </a:pPr>
            <a:endParaRPr lang="de-DE" sz="2400" dirty="0"/>
          </a:p>
          <a:p>
            <a:pPr marL="1066800" lvl="1" indent="-609600">
              <a:lnSpc>
                <a:spcPct val="100000"/>
              </a:lnSpc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896442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94BB3CF7-19E2-49B8-A327-99CD2CAECAD8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2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41363"/>
            <a:ext cx="7561263" cy="755650"/>
          </a:xfrm>
        </p:spPr>
        <p:txBody>
          <a:bodyPr/>
          <a:lstStyle/>
          <a:p>
            <a:pPr marL="180975" algn="l">
              <a:spcAft>
                <a:spcPts val="600"/>
              </a:spcAft>
              <a:tabLst>
                <a:tab pos="63182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	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Áttekintés</a:t>
            </a:r>
            <a:endParaRPr lang="de-DE" altLang="de-DE" sz="24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79388" y="1484313"/>
            <a:ext cx="82804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755774" y="1556792"/>
            <a:ext cx="8640762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A szakma szerkezete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Jogi keretrendszer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A német közfelügyelet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Minőség-biztosítási rendszer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542925" algn="l"/>
              </a:tabLst>
              <a:defRPr/>
            </a:pPr>
            <a:r>
              <a:rPr lang="de-DE" dirty="0">
                <a:solidFill>
                  <a:srgbClr val="336699"/>
                </a:solidFill>
                <a:ea typeface="+mj-ea"/>
                <a:cs typeface="+mj-cs"/>
              </a:rPr>
              <a:t>4.1 </a:t>
            </a:r>
            <a:r>
              <a:rPr lang="hu-HU" altLang="de-DE" dirty="0" smtClean="0">
                <a:solidFill>
                  <a:srgbClr val="336699"/>
                </a:solidFill>
              </a:rPr>
              <a:t>Kamarai minőség-ellenőrzés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542925" algn="l"/>
              </a:tabLst>
              <a:defRPr/>
            </a:pPr>
            <a:r>
              <a:rPr lang="de-DE" dirty="0">
                <a:solidFill>
                  <a:srgbClr val="336699"/>
                </a:solidFill>
                <a:ea typeface="+mj-ea"/>
                <a:cs typeface="+mj-cs"/>
              </a:rPr>
              <a:t>4.2 </a:t>
            </a: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Közfelügyeleti minőség-ellenőrzés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Fegyelmi felügyelet </a:t>
            </a:r>
            <a:r>
              <a:rPr lang="de-DE" dirty="0" smtClean="0">
                <a:solidFill>
                  <a:srgbClr val="336699"/>
                </a:solidFill>
                <a:ea typeface="+mj-ea"/>
                <a:cs typeface="+mj-cs"/>
              </a:rPr>
              <a:t>(</a:t>
            </a: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ellenőrzések</a:t>
            </a:r>
            <a:r>
              <a:rPr lang="de-DE" dirty="0" smtClean="0">
                <a:solidFill>
                  <a:srgbClr val="336699"/>
                </a:solidFill>
                <a:ea typeface="+mj-ea"/>
                <a:cs typeface="+mj-cs"/>
              </a:rPr>
              <a:t>)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Szakmai továbbképzés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638175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542925" algn="l"/>
              </a:tabLst>
              <a:defRPr/>
            </a:pPr>
            <a:r>
              <a:rPr lang="hu-HU" dirty="0" smtClean="0">
                <a:solidFill>
                  <a:srgbClr val="336699"/>
                </a:solidFill>
                <a:ea typeface="+mj-ea"/>
                <a:cs typeface="+mj-cs"/>
              </a:rPr>
              <a:t>Aktuális politikai fejlemények</a:t>
            </a:r>
            <a:endParaRPr lang="de-DE" dirty="0">
              <a:solidFill>
                <a:srgbClr val="336699"/>
              </a:solidFill>
              <a:ea typeface="+mj-ea"/>
              <a:cs typeface="+mj-cs"/>
            </a:endParaRPr>
          </a:p>
          <a:p>
            <a:pPr marL="1809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542925" algn="l"/>
              </a:tabLst>
              <a:defRPr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68B265B9-316A-4E69-8A22-63F94E6D1D8A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3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777163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1.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A szakma felépítése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(1)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3850" y="1484313"/>
            <a:ext cx="87137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180975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</a:p>
          <a:p>
            <a:pPr marL="609600" indent="-609600">
              <a:lnSpc>
                <a:spcPct val="100000"/>
              </a:lnSpc>
              <a:buFont typeface="Arial" charset="0"/>
              <a:buNone/>
              <a:defRPr/>
            </a:pP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76175" y="1662054"/>
            <a:ext cx="7864673" cy="50660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Önkormányzatiság elve</a:t>
            </a:r>
            <a:r>
              <a:rPr lang="de-DE" dirty="0" smtClean="0">
                <a:solidFill>
                  <a:srgbClr val="336699"/>
                </a:solidFill>
              </a:rPr>
              <a:t> (</a:t>
            </a:r>
            <a:r>
              <a:rPr lang="hu-HU" dirty="0" smtClean="0">
                <a:solidFill>
                  <a:srgbClr val="336699"/>
                </a:solidFill>
              </a:rPr>
              <a:t>kötelező tagság</a:t>
            </a:r>
            <a:r>
              <a:rPr lang="de-DE" dirty="0" smtClean="0">
                <a:solidFill>
                  <a:srgbClr val="336699"/>
                </a:solidFill>
              </a:rPr>
              <a:t>)</a:t>
            </a:r>
            <a:r>
              <a:rPr lang="de-DE" dirty="0">
                <a:solidFill>
                  <a:srgbClr val="336699"/>
                </a:solidFill>
              </a:rPr>
              <a:t/>
            </a:r>
            <a:br>
              <a:rPr lang="de-DE" dirty="0">
                <a:solidFill>
                  <a:srgbClr val="336699"/>
                </a:solidFill>
              </a:rPr>
            </a:br>
            <a:r>
              <a:rPr lang="de-DE" dirty="0">
                <a:solidFill>
                  <a:srgbClr val="336699"/>
                </a:solidFill>
              </a:rPr>
              <a:t/>
            </a:r>
            <a:br>
              <a:rPr lang="de-DE" dirty="0">
                <a:solidFill>
                  <a:srgbClr val="336699"/>
                </a:solidFill>
              </a:rPr>
            </a:br>
            <a:r>
              <a:rPr lang="hu-HU" dirty="0" smtClean="0">
                <a:solidFill>
                  <a:srgbClr val="336699"/>
                </a:solidFill>
              </a:rPr>
              <a:t>Német kamara (</a:t>
            </a:r>
            <a:r>
              <a:rPr lang="de-DE" b="1" dirty="0" smtClean="0">
                <a:solidFill>
                  <a:srgbClr val="336699"/>
                </a:solidFill>
              </a:rPr>
              <a:t>WPK</a:t>
            </a:r>
            <a:r>
              <a:rPr lang="hu-HU" b="1" dirty="0" smtClean="0">
                <a:solidFill>
                  <a:srgbClr val="336699"/>
                </a:solidFill>
              </a:rPr>
              <a:t>) </a:t>
            </a:r>
            <a:r>
              <a:rPr lang="hu-HU" dirty="0" smtClean="0">
                <a:solidFill>
                  <a:srgbClr val="336699"/>
                </a:solidFill>
              </a:rPr>
              <a:t>(közjogi szerv</a:t>
            </a:r>
            <a:r>
              <a:rPr lang="de-DE" dirty="0" smtClean="0">
                <a:solidFill>
                  <a:srgbClr val="336699"/>
                </a:solidFill>
              </a:rPr>
              <a:t>) </a:t>
            </a:r>
            <a:r>
              <a:rPr lang="hu-HU" dirty="0" smtClean="0">
                <a:solidFill>
                  <a:srgbClr val="336699"/>
                </a:solidFill>
              </a:rPr>
              <a:t>az egyetlen szakmai szervezet Németországban, mely a teljes szakmát képviseli</a:t>
            </a:r>
            <a:endParaRPr lang="de-DE" dirty="0">
              <a:solidFill>
                <a:srgbClr val="336699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de-DE" sz="1800" dirty="0">
                <a:solidFill>
                  <a:srgbClr val="336699"/>
                </a:solidFill>
                <a:cs typeface="Arial" charset="0"/>
              </a:rPr>
              <a:t>14.591 </a:t>
            </a:r>
            <a:r>
              <a:rPr lang="hu-HU" altLang="de-DE" sz="1800" dirty="0" smtClean="0">
                <a:solidFill>
                  <a:srgbClr val="336699"/>
                </a:solidFill>
                <a:cs typeface="Arial" charset="0"/>
              </a:rPr>
              <a:t>könyvvizsgáló</a:t>
            </a:r>
            <a:r>
              <a:rPr lang="en-US" altLang="de-DE" sz="1800" dirty="0" smtClean="0">
                <a:solidFill>
                  <a:srgbClr val="336699"/>
                </a:solidFill>
                <a:cs typeface="Arial" charset="0"/>
              </a:rPr>
              <a:t>, </a:t>
            </a:r>
            <a:r>
              <a:rPr lang="en-US" altLang="de-DE" sz="1800" dirty="0">
                <a:solidFill>
                  <a:srgbClr val="336699"/>
                </a:solidFill>
                <a:cs typeface="Arial" charset="0"/>
              </a:rPr>
              <a:t>2.845 </a:t>
            </a:r>
            <a:r>
              <a:rPr lang="hu-HU" altLang="de-DE" sz="1800" dirty="0" smtClean="0">
                <a:solidFill>
                  <a:srgbClr val="336699"/>
                </a:solidFill>
                <a:cs typeface="Arial" charset="0"/>
              </a:rPr>
              <a:t>könyvvizsgáló cég</a:t>
            </a:r>
            <a:endParaRPr lang="en-US" altLang="de-DE" sz="1800" dirty="0">
              <a:solidFill>
                <a:srgbClr val="336699"/>
              </a:solidFill>
              <a:cs typeface="Arial" charset="0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de-DE" sz="1800" dirty="0">
                <a:solidFill>
                  <a:srgbClr val="336699"/>
                </a:solidFill>
                <a:cs typeface="Arial" charset="0"/>
              </a:rPr>
              <a:t> 3.155 </a:t>
            </a:r>
            <a:r>
              <a:rPr lang="hu-HU" altLang="de-DE" sz="1800" dirty="0" smtClean="0">
                <a:solidFill>
                  <a:srgbClr val="336699"/>
                </a:solidFill>
                <a:cs typeface="Arial" charset="0"/>
              </a:rPr>
              <a:t>esküt tett könyvvizsgáló</a:t>
            </a:r>
            <a:r>
              <a:rPr lang="en-US" altLang="de-DE" sz="1800" dirty="0" smtClean="0">
                <a:solidFill>
                  <a:srgbClr val="336699"/>
                </a:solidFill>
                <a:cs typeface="Arial" charset="0"/>
              </a:rPr>
              <a:t>, </a:t>
            </a:r>
            <a:r>
              <a:rPr lang="en-US" altLang="de-DE" sz="1800" dirty="0">
                <a:solidFill>
                  <a:srgbClr val="336699"/>
                </a:solidFill>
                <a:cs typeface="Arial" charset="0"/>
              </a:rPr>
              <a:t>102 </a:t>
            </a:r>
            <a:r>
              <a:rPr lang="hu-HU" altLang="de-DE" sz="1800" dirty="0" smtClean="0">
                <a:solidFill>
                  <a:srgbClr val="336699"/>
                </a:solidFill>
                <a:cs typeface="Arial" charset="0"/>
              </a:rPr>
              <a:t>esküt tett könyvvizsgálót alkalmazó cég</a:t>
            </a:r>
            <a:endParaRPr lang="en-US" altLang="de-DE" sz="1800" dirty="0">
              <a:solidFill>
                <a:srgbClr val="336699"/>
              </a:solidFill>
              <a:cs typeface="Arial" charset="0"/>
            </a:endParaRP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altLang="de-DE" sz="1000" dirty="0">
                <a:solidFill>
                  <a:srgbClr val="336699"/>
                </a:solidFill>
                <a:cs typeface="Arial" charset="0"/>
              </a:rPr>
              <a:t>	</a:t>
            </a:r>
          </a:p>
          <a:p>
            <a:pPr marL="342900" indent="-342900">
              <a:lnSpc>
                <a:spcPct val="100000"/>
              </a:lnSpc>
              <a:defRPr/>
            </a:pPr>
            <a:r>
              <a:rPr lang="de-DE" dirty="0">
                <a:solidFill>
                  <a:srgbClr val="336699"/>
                </a:solidFill>
              </a:rPr>
              <a:t>3.801 </a:t>
            </a:r>
            <a:r>
              <a:rPr lang="hu-HU" dirty="0" smtClean="0">
                <a:solidFill>
                  <a:srgbClr val="336699"/>
                </a:solidFill>
              </a:rPr>
              <a:t>jog szerinti könyvvizsgáló</a:t>
            </a:r>
            <a:r>
              <a:rPr lang="de-DE" dirty="0" smtClean="0">
                <a:solidFill>
                  <a:srgbClr val="336699"/>
                </a:solidFill>
              </a:rPr>
              <a:t>, </a:t>
            </a:r>
            <a:r>
              <a:rPr lang="de-DE" dirty="0">
                <a:solidFill>
                  <a:srgbClr val="336699"/>
                </a:solidFill>
              </a:rPr>
              <a:t>97 </a:t>
            </a:r>
            <a:r>
              <a:rPr lang="hu-HU" dirty="0" smtClean="0">
                <a:solidFill>
                  <a:srgbClr val="336699"/>
                </a:solidFill>
              </a:rPr>
              <a:t>könyvvizsgáló és könyvvizsgáló társaság, melyek közérdeklődésre számot tartó gazdálkodók könyvvizsgálatát végzik</a:t>
            </a:r>
            <a:r>
              <a:rPr lang="en-US" dirty="0" smtClean="0">
                <a:solidFill>
                  <a:srgbClr val="336699"/>
                </a:solidFill>
              </a:rPr>
              <a:t>,</a:t>
            </a:r>
            <a:r>
              <a:rPr lang="hu-HU" dirty="0" smtClean="0">
                <a:solidFill>
                  <a:srgbClr val="336699"/>
                </a:solidFill>
              </a:rPr>
              <a:t>melyből </a:t>
            </a:r>
            <a:r>
              <a:rPr lang="en-US" dirty="0" smtClean="0">
                <a:solidFill>
                  <a:srgbClr val="336699"/>
                </a:solidFill>
              </a:rPr>
              <a:t>39</a:t>
            </a:r>
            <a:r>
              <a:rPr lang="hu-HU" dirty="0" err="1" smtClean="0">
                <a:solidFill>
                  <a:srgbClr val="336699"/>
                </a:solidFill>
              </a:rPr>
              <a:t>-et</a:t>
            </a:r>
            <a:r>
              <a:rPr lang="hu-HU" dirty="0" smtClean="0">
                <a:solidFill>
                  <a:srgbClr val="336699"/>
                </a:solidFill>
              </a:rPr>
              <a:t> jegyez az amerikai felügyelet (</a:t>
            </a:r>
            <a:r>
              <a:rPr lang="en-US" dirty="0" smtClean="0">
                <a:solidFill>
                  <a:srgbClr val="336699"/>
                </a:solidFill>
              </a:rPr>
              <a:t>PCAOB</a:t>
            </a:r>
            <a:r>
              <a:rPr lang="hu-HU" dirty="0" smtClean="0">
                <a:solidFill>
                  <a:srgbClr val="336699"/>
                </a:solidFill>
              </a:rPr>
              <a:t>)</a:t>
            </a:r>
            <a:r>
              <a:rPr lang="de-DE" dirty="0" smtClean="0">
                <a:solidFill>
                  <a:srgbClr val="336699"/>
                </a:solidFill>
              </a:rPr>
              <a:t> </a:t>
            </a:r>
            <a:r>
              <a:rPr lang="de-DE" dirty="0">
                <a:solidFill>
                  <a:srgbClr val="336699"/>
                </a:solidFill>
              </a:rPr>
              <a:t/>
            </a:r>
            <a:br>
              <a:rPr lang="de-DE" dirty="0">
                <a:solidFill>
                  <a:srgbClr val="336699"/>
                </a:solidFill>
              </a:rPr>
            </a:br>
            <a:endParaRPr lang="hu-HU" sz="1000" dirty="0" smtClean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de-DE" dirty="0" smtClean="0">
                <a:solidFill>
                  <a:srgbClr val="336699"/>
                </a:solidFill>
              </a:rPr>
              <a:t>2013</a:t>
            </a:r>
            <a:r>
              <a:rPr lang="de-DE" dirty="0">
                <a:solidFill>
                  <a:srgbClr val="336699"/>
                </a:solidFill>
              </a:rPr>
              <a:t>: </a:t>
            </a:r>
            <a:r>
              <a:rPr lang="hu-HU" dirty="0" smtClean="0">
                <a:solidFill>
                  <a:srgbClr val="336699"/>
                </a:solidFill>
              </a:rPr>
              <a:t>kb.</a:t>
            </a:r>
            <a:r>
              <a:rPr lang="de-DE" dirty="0" smtClean="0">
                <a:solidFill>
                  <a:srgbClr val="336699"/>
                </a:solidFill>
              </a:rPr>
              <a:t> 41.000 </a:t>
            </a:r>
            <a:r>
              <a:rPr lang="hu-HU" dirty="0" smtClean="0">
                <a:solidFill>
                  <a:srgbClr val="336699"/>
                </a:solidFill>
              </a:rPr>
              <a:t>könyvvizsgálat</a:t>
            </a:r>
            <a:r>
              <a:rPr lang="de-DE" dirty="0" smtClean="0">
                <a:solidFill>
                  <a:srgbClr val="336699"/>
                </a:solidFill>
              </a:rPr>
              <a:t>, </a:t>
            </a:r>
            <a:r>
              <a:rPr lang="hu-HU" dirty="0" err="1" smtClean="0">
                <a:solidFill>
                  <a:srgbClr val="336699"/>
                </a:solidFill>
              </a:rPr>
              <a:t>kb</a:t>
            </a:r>
            <a:r>
              <a:rPr lang="de-DE" dirty="0" smtClean="0">
                <a:solidFill>
                  <a:srgbClr val="336699"/>
                </a:solidFill>
              </a:rPr>
              <a:t>.1,100  </a:t>
            </a:r>
            <a:r>
              <a:rPr lang="hu-HU" dirty="0" smtClean="0">
                <a:solidFill>
                  <a:srgbClr val="336699"/>
                </a:solidFill>
              </a:rPr>
              <a:t>közérdeklődésre számot tartó gazdálkodók könyvvizsgálata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8174FBB4-32FF-44B1-B744-77C61DED9864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4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705725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1.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A szakma felépítése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(2)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de-DE" altLang="de-D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3850" y="1484313"/>
            <a:ext cx="87137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180975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</a:p>
          <a:p>
            <a:pPr marL="609600" indent="-609600">
              <a:lnSpc>
                <a:spcPct val="100000"/>
              </a:lnSpc>
              <a:buFont typeface="Arial" charset="0"/>
              <a:buNone/>
              <a:defRPr/>
            </a:pPr>
            <a:endParaRPr lang="de-DE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584200" y="1484313"/>
            <a:ext cx="7813675" cy="76636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endParaRPr lang="de-DE" dirty="0">
              <a:solidFill>
                <a:srgbClr val="336699"/>
              </a:solidFill>
            </a:endParaRPr>
          </a:p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Az újonnan megválasztott Tanácsadó Bizottság képviseli a kis- és közepes társaságokat, a Big 4-t és a következő 10 céget</a:t>
            </a:r>
            <a:r>
              <a:rPr lang="de-DE" dirty="0">
                <a:solidFill>
                  <a:srgbClr val="336699"/>
                </a:solidFill>
              </a:rPr>
              <a:t/>
            </a:r>
            <a:br>
              <a:rPr lang="de-DE" dirty="0">
                <a:solidFill>
                  <a:srgbClr val="336699"/>
                </a:solidFill>
              </a:rPr>
            </a:br>
            <a:r>
              <a:rPr lang="de-DE" dirty="0" smtClean="0">
                <a:solidFill>
                  <a:srgbClr val="336699"/>
                </a:solidFill>
              </a:rPr>
              <a:t>(</a:t>
            </a:r>
            <a:r>
              <a:rPr lang="hu-HU" dirty="0" smtClean="0">
                <a:solidFill>
                  <a:srgbClr val="336699"/>
                </a:solidFill>
              </a:rPr>
              <a:t>hivatali idő</a:t>
            </a:r>
            <a:r>
              <a:rPr lang="de-DE" dirty="0" smtClean="0">
                <a:solidFill>
                  <a:srgbClr val="336699"/>
                </a:solidFill>
              </a:rPr>
              <a:t>: 2014 -</a:t>
            </a:r>
            <a:r>
              <a:rPr lang="de-DE" dirty="0">
                <a:solidFill>
                  <a:srgbClr val="336699"/>
                </a:solidFill>
              </a:rPr>
              <a:t>18)</a:t>
            </a:r>
            <a:br>
              <a:rPr lang="de-DE" dirty="0">
                <a:solidFill>
                  <a:srgbClr val="336699"/>
                </a:solidFill>
              </a:rPr>
            </a:br>
            <a:endParaRPr lang="de-DE" dirty="0"/>
          </a:p>
          <a:p>
            <a:pPr marL="342900" indent="-342900">
              <a:lnSpc>
                <a:spcPct val="100000"/>
              </a:lnSpc>
              <a:defRPr/>
            </a:pPr>
            <a:r>
              <a:rPr lang="hu-HU" dirty="0" smtClean="0">
                <a:solidFill>
                  <a:srgbClr val="336699"/>
                </a:solidFill>
              </a:rPr>
              <a:t>A</a:t>
            </a:r>
            <a:r>
              <a:rPr lang="en-US" dirty="0" smtClean="0">
                <a:solidFill>
                  <a:srgbClr val="336699"/>
                </a:solidFill>
              </a:rPr>
              <a:t> </a:t>
            </a:r>
            <a:r>
              <a:rPr lang="en-US" dirty="0">
                <a:solidFill>
                  <a:srgbClr val="336699"/>
                </a:solidFill>
              </a:rPr>
              <a:t>WPK </a:t>
            </a:r>
            <a:r>
              <a:rPr lang="hu-HU" dirty="0" smtClean="0">
                <a:solidFill>
                  <a:srgbClr val="336699"/>
                </a:solidFill>
              </a:rPr>
              <a:t>felett a felügyeleti jogokat a Szövetségi Gazdasági és Energiaügyi Minisztérium (</a:t>
            </a:r>
            <a:r>
              <a:rPr lang="en-US" dirty="0" err="1" smtClean="0">
                <a:solidFill>
                  <a:srgbClr val="336699"/>
                </a:solidFill>
              </a:rPr>
              <a:t>BMWi</a:t>
            </a:r>
            <a:r>
              <a:rPr lang="en-US" dirty="0">
                <a:solidFill>
                  <a:srgbClr val="336699"/>
                </a:solidFill>
              </a:rPr>
              <a:t>) </a:t>
            </a:r>
            <a:r>
              <a:rPr lang="hu-HU" dirty="0" smtClean="0">
                <a:solidFill>
                  <a:srgbClr val="336699"/>
                </a:solidFill>
              </a:rPr>
              <a:t>gyakorolja, a közfelügyeleti feladatokat a Könyvvizsgálói Közfelügyeleti Bizottság </a:t>
            </a:r>
            <a:r>
              <a:rPr lang="en-US" dirty="0" smtClean="0">
                <a:solidFill>
                  <a:srgbClr val="336699"/>
                </a:solidFill>
              </a:rPr>
              <a:t>(AOC)</a:t>
            </a:r>
            <a:r>
              <a:rPr lang="hu-HU" dirty="0" smtClean="0">
                <a:solidFill>
                  <a:srgbClr val="336699"/>
                </a:solidFill>
              </a:rPr>
              <a:t> (közfelügyelet) végzi</a:t>
            </a:r>
            <a:r>
              <a:rPr lang="en-US" dirty="0" smtClean="0">
                <a:solidFill>
                  <a:srgbClr val="336699"/>
                </a:solidFill>
              </a:rPr>
              <a:t>.</a:t>
            </a:r>
            <a:endParaRPr lang="en-US" dirty="0">
              <a:solidFill>
                <a:srgbClr val="336699"/>
              </a:solidFill>
            </a:endParaRPr>
          </a:p>
          <a:p>
            <a:pPr marL="342900" indent="-342900">
              <a:defRPr/>
            </a:pPr>
            <a:endParaRPr lang="de-DE" dirty="0"/>
          </a:p>
          <a:p>
            <a:pPr marL="342900" indent="-342900"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pic>
        <p:nvPicPr>
          <p:cNvPr id="9223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636713"/>
            <a:ext cx="41052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37142F45-8606-423B-B7D5-2402F012A9F4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5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0243" name="Rechteck 4"/>
          <p:cNvSpPr>
            <a:spLocks noChangeArrowheads="1"/>
          </p:cNvSpPr>
          <p:nvPr/>
        </p:nvSpPr>
        <p:spPr bwMode="auto">
          <a:xfrm>
            <a:off x="1116013" y="1700213"/>
            <a:ext cx="69850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561263" cy="45878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2.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Jogszabályi keret</a:t>
            </a:r>
            <a:endParaRPr lang="de-DE" altLang="de-DE" sz="2400" dirty="0" smtClean="0">
              <a:solidFill>
                <a:srgbClr val="336699"/>
              </a:solidFill>
              <a:latin typeface="Arial" charset="0"/>
            </a:endParaRPr>
          </a:p>
        </p:txBody>
      </p:sp>
      <p:grpSp>
        <p:nvGrpSpPr>
          <p:cNvPr id="10245" name="Gruppieren 1"/>
          <p:cNvGrpSpPr>
            <a:grpSpLocks/>
          </p:cNvGrpSpPr>
          <p:nvPr/>
        </p:nvGrpSpPr>
        <p:grpSpPr bwMode="auto">
          <a:xfrm>
            <a:off x="658813" y="1700213"/>
            <a:ext cx="8089651" cy="4775062"/>
            <a:chOff x="539750" y="1467877"/>
            <a:chExt cx="8449010" cy="5006574"/>
          </a:xfrm>
        </p:grpSpPr>
        <p:sp>
          <p:nvSpPr>
            <p:cNvPr id="6" name="Textfeld 5"/>
            <p:cNvSpPr txBox="1"/>
            <p:nvPr/>
          </p:nvSpPr>
          <p:spPr>
            <a:xfrm>
              <a:off x="539750" y="3280482"/>
              <a:ext cx="4110231" cy="24202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noFill/>
            </a:ln>
          </p:spPr>
          <p:txBody>
            <a:bodyPr>
              <a:spAutoFit/>
            </a:bodyPr>
            <a:lstStyle/>
            <a:p>
              <a:pPr marL="0" lvl="2">
                <a:lnSpc>
                  <a:spcPct val="100000"/>
                </a:lnSpc>
                <a:buFontTx/>
                <a:buNone/>
                <a:defRPr/>
              </a:pPr>
              <a:r>
                <a:rPr lang="hu-HU" sz="2400" b="1" dirty="0" smtClean="0">
                  <a:solidFill>
                    <a:srgbClr val="336699"/>
                  </a:solidFill>
                </a:rPr>
                <a:t>Kereskedelmi jogi kódex</a:t>
              </a:r>
            </a:p>
            <a:p>
              <a:pPr marL="0" lvl="2">
                <a:lnSpc>
                  <a:spcPct val="100000"/>
                </a:lnSpc>
                <a:buFontTx/>
                <a:buNone/>
                <a:defRPr/>
              </a:pPr>
              <a:endParaRPr lang="de-DE" dirty="0">
                <a:solidFill>
                  <a:srgbClr val="336699"/>
                </a:solidFill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hu-HU" altLang="de-DE" sz="1600" dirty="0" smtClean="0">
                  <a:solidFill>
                    <a:srgbClr val="336699"/>
                  </a:solidFill>
                  <a:sym typeface="Symbol" pitchFamily="18" charset="2"/>
                </a:rPr>
                <a:t>Jog szerinti könyvvizsgálat  alkalmazási köre</a:t>
              </a:r>
              <a:r>
                <a:rPr lang="de-DE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könyvvizsgálati megbízás</a:t>
              </a:r>
              <a:r>
                <a:rPr lang="de-DE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könyvvizsgálói jelentés függetlenség</a:t>
              </a:r>
              <a:r>
                <a:rPr lang="de-DE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felelősség</a:t>
              </a:r>
              <a:endParaRPr lang="de-DE" altLang="de-DE" sz="1600" dirty="0">
                <a:solidFill>
                  <a:srgbClr val="336699"/>
                </a:solidFill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de-DE" altLang="de-DE" sz="16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de-DE" altLang="de-DE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703038" y="3280482"/>
              <a:ext cx="4010751" cy="19039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noFill/>
            </a:ln>
          </p:spPr>
          <p:txBody>
            <a:bodyPr>
              <a:spAutoFit/>
            </a:bodyPr>
            <a:lstStyle/>
            <a:p>
              <a:pPr marL="0" lvl="2">
                <a:lnSpc>
                  <a:spcPct val="100000"/>
                </a:lnSpc>
                <a:buFontTx/>
                <a:buNone/>
                <a:defRPr/>
              </a:pPr>
              <a:r>
                <a:rPr lang="hu-HU" sz="2400" b="1" dirty="0" smtClean="0">
                  <a:solidFill>
                    <a:srgbClr val="336699"/>
                  </a:solidFill>
                </a:rPr>
                <a:t>Könyvvizsgálói törvény</a:t>
              </a:r>
            </a:p>
            <a:p>
              <a:pPr marL="0" lvl="2">
                <a:lnSpc>
                  <a:spcPct val="100000"/>
                </a:lnSpc>
                <a:buFontTx/>
                <a:buNone/>
                <a:defRPr/>
              </a:pPr>
              <a:endParaRPr lang="de-DE" dirty="0">
                <a:solidFill>
                  <a:srgbClr val="336699"/>
                </a:solidFill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hu-HU" altLang="de-DE" sz="1600" dirty="0" smtClean="0">
                  <a:solidFill>
                    <a:srgbClr val="336699"/>
                  </a:solidFill>
                  <a:sym typeface="Symbol" pitchFamily="18" charset="2"/>
                </a:rPr>
                <a:t>Oktatási követelmények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felvétel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szakmai feladatok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fegyelmi felügyelet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külső minőség-biztosítási rendszer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szakmai bíróság</a:t>
              </a:r>
              <a:endParaRPr lang="en-US" altLang="de-DE" sz="1600" dirty="0">
                <a:solidFill>
                  <a:srgbClr val="336699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539750" y="5732244"/>
              <a:ext cx="8449010" cy="742207"/>
            </a:xfrm>
            <a:prstGeom prst="rect">
              <a:avLst/>
            </a:prstGeom>
            <a:solidFill>
              <a:schemeClr val="bg1">
                <a:lumMod val="10000"/>
                <a:lumOff val="90000"/>
              </a:schemeClr>
            </a:solidFill>
            <a:ln w="28575">
              <a:noFill/>
            </a:ln>
          </p:spPr>
          <p:txBody>
            <a:bodyPr wrap="square">
              <a:spAutoFit/>
            </a:bodyPr>
            <a:lstStyle/>
            <a:p>
              <a:pPr marL="0" lvl="2">
                <a:lnSpc>
                  <a:spcPct val="100000"/>
                </a:lnSpc>
                <a:spcBef>
                  <a:spcPts val="600"/>
                </a:spcBef>
                <a:buFontTx/>
                <a:buNone/>
                <a:defRPr/>
              </a:pPr>
              <a:r>
                <a:rPr lang="hu-HU" sz="2400" b="1" dirty="0" smtClean="0">
                  <a:solidFill>
                    <a:srgbClr val="336699"/>
                  </a:solidFill>
                </a:rPr>
                <a:t>Szakmai alapszabály </a:t>
              </a:r>
              <a:r>
                <a:rPr lang="de-DE" sz="2400" b="1" dirty="0" smtClean="0">
                  <a:solidFill>
                    <a:srgbClr val="336699"/>
                  </a:solidFill>
                </a:rPr>
                <a:t>(</a:t>
              </a:r>
              <a:r>
                <a:rPr lang="hu-HU" sz="1800" b="1" dirty="0" smtClean="0">
                  <a:solidFill>
                    <a:srgbClr val="336699"/>
                  </a:solidFill>
                </a:rPr>
                <a:t>könyvvizsgálók</a:t>
              </a:r>
              <a:r>
                <a:rPr lang="de-DE" sz="1800" b="1" dirty="0" smtClean="0">
                  <a:solidFill>
                    <a:srgbClr val="336699"/>
                  </a:solidFill>
                </a:rPr>
                <a:t>/</a:t>
              </a:r>
              <a:r>
                <a:rPr lang="hu-HU" sz="1800" b="1" dirty="0" smtClean="0">
                  <a:solidFill>
                    <a:srgbClr val="336699"/>
                  </a:solidFill>
                </a:rPr>
                <a:t>esküt tett könyvvizsgálók</a:t>
              </a:r>
              <a:r>
                <a:rPr lang="de-DE" sz="2400" b="1" dirty="0" smtClean="0">
                  <a:solidFill>
                    <a:srgbClr val="336699"/>
                  </a:solidFill>
                </a:rPr>
                <a:t>)</a:t>
              </a:r>
              <a:r>
                <a:rPr lang="de-DE" sz="2400" b="1" dirty="0">
                  <a:solidFill>
                    <a:srgbClr val="336699"/>
                  </a:solidFill>
                </a:rPr>
                <a:t/>
              </a:r>
              <a:br>
                <a:rPr lang="de-DE" sz="2400" b="1" dirty="0">
                  <a:solidFill>
                    <a:srgbClr val="336699"/>
                  </a:solidFill>
                </a:rPr>
              </a:br>
              <a:r>
                <a:rPr lang="hu-HU" sz="1600" dirty="0" smtClean="0">
                  <a:solidFill>
                    <a:srgbClr val="336699"/>
                  </a:solidFill>
                </a:rPr>
                <a:t>A könyvvizsgálói követelmények specifikációi</a:t>
              </a:r>
              <a:endParaRPr lang="de-DE" sz="1600" dirty="0">
                <a:solidFill>
                  <a:srgbClr val="336699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39750" y="1467877"/>
              <a:ext cx="8174039" cy="1416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txBody>
            <a:bodyPr tIns="108000" bIns="7200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  <a:defRPr/>
              </a:pPr>
              <a:r>
                <a:rPr lang="de-DE" sz="2400" b="1" dirty="0" err="1" smtClean="0">
                  <a:solidFill>
                    <a:srgbClr val="336699"/>
                  </a:solidFill>
                </a:rPr>
                <a:t>Eur</a:t>
              </a:r>
              <a:r>
                <a:rPr lang="hu-HU" sz="2400" b="1" dirty="0" err="1" smtClean="0">
                  <a:solidFill>
                    <a:srgbClr val="336699"/>
                  </a:solidFill>
                </a:rPr>
                <a:t>ópai</a:t>
              </a:r>
              <a:r>
                <a:rPr lang="hu-HU" sz="2400" b="1" dirty="0" smtClean="0">
                  <a:solidFill>
                    <a:srgbClr val="336699"/>
                  </a:solidFill>
                </a:rPr>
                <a:t> jog</a:t>
              </a:r>
              <a:r>
                <a:rPr lang="de-DE" sz="2400" b="1" dirty="0" smtClean="0">
                  <a:solidFill>
                    <a:srgbClr val="336699"/>
                  </a:solidFill>
                </a:rPr>
                <a:t>: </a:t>
              </a:r>
              <a:r>
                <a:rPr lang="en-US" altLang="de-DE" b="1" dirty="0" smtClean="0">
                  <a:solidFill>
                    <a:srgbClr val="336699"/>
                  </a:solidFill>
                </a:rPr>
                <a:t>537/2014 </a:t>
              </a:r>
              <a:r>
                <a:rPr lang="hu-HU" altLang="de-DE" b="1" dirty="0" smtClean="0">
                  <a:solidFill>
                    <a:srgbClr val="336699"/>
                  </a:solidFill>
                </a:rPr>
                <a:t>rendelet és a </a:t>
              </a:r>
              <a:r>
                <a:rPr lang="en-US" altLang="de-DE" b="1" dirty="0" smtClean="0">
                  <a:solidFill>
                    <a:srgbClr val="336699"/>
                  </a:solidFill>
                </a:rPr>
                <a:t>2006/43/EU </a:t>
              </a:r>
              <a:r>
                <a:rPr lang="hu-HU" altLang="de-DE" b="1" dirty="0" smtClean="0">
                  <a:solidFill>
                    <a:srgbClr val="336699"/>
                  </a:solidFill>
                </a:rPr>
                <a:t>direktíva konszolidált verziója egységes jogi keretet alkot</a:t>
              </a:r>
              <a:r>
                <a:rPr lang="de-DE" sz="1600" b="1" dirty="0">
                  <a:solidFill>
                    <a:srgbClr val="336699"/>
                  </a:solidFill>
                </a:rPr>
                <a:t/>
              </a:r>
              <a:br>
                <a:rPr lang="de-DE" sz="1600" b="1" dirty="0">
                  <a:solidFill>
                    <a:srgbClr val="336699"/>
                  </a:solidFill>
                </a:rPr>
              </a:br>
              <a:r>
                <a:rPr lang="hu-HU" sz="1600" dirty="0" smtClean="0">
                  <a:solidFill>
                    <a:srgbClr val="336699"/>
                  </a:solidFill>
                </a:rPr>
                <a:t>oktatási követelmények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felvétel a szakmába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szakmai feladatok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fegyelmi felügyelet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külső minőség-biztosítási rendszer</a:t>
              </a:r>
              <a:r>
                <a:rPr lang="en-US" altLang="de-DE" sz="1600" dirty="0" smtClean="0">
                  <a:solidFill>
                    <a:srgbClr val="336699"/>
                  </a:solidFill>
                </a:rPr>
                <a:t>, </a:t>
              </a:r>
              <a:r>
                <a:rPr lang="hu-HU" altLang="de-DE" sz="1600" dirty="0" smtClean="0">
                  <a:solidFill>
                    <a:srgbClr val="336699"/>
                  </a:solidFill>
                </a:rPr>
                <a:t>könyvvizsgálati standardok</a:t>
              </a:r>
              <a:endParaRPr lang="de-DE" sz="1600" dirty="0">
                <a:solidFill>
                  <a:srgbClr val="336699"/>
                </a:solidFill>
              </a:endParaRPr>
            </a:p>
          </p:txBody>
        </p:sp>
        <p:sp>
          <p:nvSpPr>
            <p:cNvPr id="10251" name="Pfeil nach unten 14"/>
            <p:cNvSpPr>
              <a:spLocks noChangeArrowheads="1"/>
            </p:cNvSpPr>
            <p:nvPr/>
          </p:nvSpPr>
          <p:spPr bwMode="auto">
            <a:xfrm>
              <a:off x="6504420" y="5495925"/>
              <a:ext cx="407987" cy="276225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618F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 anchor="ctr"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</a:pPr>
              <a:endParaRPr lang="de-DE" altLang="de-DE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252" name="Pfeil nach unten 15"/>
            <p:cNvSpPr>
              <a:spLocks noChangeArrowheads="1"/>
            </p:cNvSpPr>
            <p:nvPr/>
          </p:nvSpPr>
          <p:spPr bwMode="auto">
            <a:xfrm>
              <a:off x="2390872" y="2902986"/>
              <a:ext cx="407987" cy="37962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618F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 anchor="ctr"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</a:pPr>
              <a:endParaRPr lang="de-DE" altLang="de-DE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253" name="Pfeil nach unten 16"/>
            <p:cNvSpPr>
              <a:spLocks noChangeArrowheads="1"/>
            </p:cNvSpPr>
            <p:nvPr/>
          </p:nvSpPr>
          <p:spPr bwMode="auto">
            <a:xfrm>
              <a:off x="6504420" y="2902986"/>
              <a:ext cx="421423" cy="37962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 anchor="ctr"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</a:pPr>
              <a:endParaRPr lang="de-DE" altLang="de-DE" sz="20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0246" name="Pfeil nach unten 14"/>
          <p:cNvSpPr>
            <a:spLocks noChangeArrowheads="1"/>
          </p:cNvSpPr>
          <p:nvPr/>
        </p:nvSpPr>
        <p:spPr bwMode="auto">
          <a:xfrm>
            <a:off x="2894013" y="5535613"/>
            <a:ext cx="390525" cy="2635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3850" y="1181100"/>
            <a:ext cx="8569325" cy="48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609600" indent="-609600">
              <a:buFont typeface="Arial" charset="0"/>
              <a:buNone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609600" indent="-609600">
              <a:buFont typeface="Arial" charset="0"/>
              <a:buNone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93341" y="3139281"/>
            <a:ext cx="14906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Komoly vétségek vizsgálatának átadása</a:t>
            </a:r>
            <a:endParaRPr lang="en-US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49250" y="1808163"/>
            <a:ext cx="1295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Állami </a:t>
            </a:r>
            <a:r>
              <a:rPr lang="de-DE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de-DE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felügyelet</a:t>
            </a:r>
            <a:endParaRPr lang="de-DE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120775" y="2979738"/>
            <a:ext cx="17716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Közfelügyelet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>&amp;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instrukciós jogok</a:t>
            </a:r>
            <a:endParaRPr lang="en-US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998538" y="3613150"/>
            <a:ext cx="3336925" cy="6080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Német könyvvizsgálói kamara 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(WPK</a:t>
            </a:r>
            <a:r>
              <a:rPr lang="de-DE" altLang="de-DE" sz="1600" b="1" dirty="0">
                <a:solidFill>
                  <a:srgbClr val="336699"/>
                </a:solidFill>
                <a:latin typeface="Arial" charset="0"/>
                <a:cs typeface="Arial" charset="0"/>
              </a:rPr>
              <a:t>)</a:t>
            </a:r>
            <a:endParaRPr lang="de-DE" altLang="de-DE" sz="1200" b="1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836613" y="1412875"/>
            <a:ext cx="4972050" cy="501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</a:rPr>
              <a:t>Szövetségi Gazdasági és Energiaügyi Minisztérium</a:t>
            </a:r>
            <a:endParaRPr lang="de-DE" altLang="de-DE" sz="16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5928864" y="2166938"/>
            <a:ext cx="2640012" cy="19827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Fő államügyész</a:t>
            </a:r>
            <a:endParaRPr lang="de-DE" altLang="de-DE" sz="1600" b="1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DE" altLang="de-DE" sz="1600" b="1" dirty="0">
                <a:solidFill>
                  <a:srgbClr val="336699"/>
                </a:solidFill>
                <a:latin typeface="Arial" charset="0"/>
                <a:cs typeface="Arial" charset="0"/>
              </a:rPr>
              <a:t> 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DE" altLang="de-DE" sz="1300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hu-HU" altLang="de-DE" sz="13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elegendő bizonyíték esetén vádat emel a</a:t>
            </a:r>
            <a:endParaRPr lang="de-DE" altLang="de-DE" sz="1600" b="1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40000"/>
              </a:lnSpc>
              <a:buFontTx/>
              <a:buNone/>
            </a:pPr>
            <a:endParaRPr lang="de-DE" altLang="de-DE" sz="1600" b="1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Fegyelmi bíróság</a:t>
            </a:r>
            <a:r>
              <a:rPr lang="hu-HU" altLang="de-DE" sz="12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nál</a:t>
            </a:r>
            <a:endParaRPr lang="de-DE" altLang="de-DE" sz="12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795338" y="2379663"/>
            <a:ext cx="4691062" cy="600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54000" rIns="54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</a:rPr>
              <a:t>Könyvvizsgálói közfelügyeleti bizottság 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</a:rPr>
              <a:t>(AOC)</a:t>
            </a:r>
            <a:r>
              <a:rPr lang="de-DE" altLang="de-DE" sz="1200" b="1" dirty="0" smtClean="0">
                <a:solidFill>
                  <a:srgbClr val="336699"/>
                </a:solidFill>
                <a:latin typeface="Arial" charset="0"/>
              </a:rPr>
              <a:t/>
            </a:r>
            <a:br>
              <a:rPr lang="de-DE" altLang="de-DE" sz="1200" b="1" dirty="0" smtClean="0">
                <a:solidFill>
                  <a:srgbClr val="336699"/>
                </a:solidFill>
                <a:latin typeface="Arial" charset="0"/>
              </a:rPr>
            </a:br>
            <a:r>
              <a:rPr lang="de-DE" altLang="de-DE" sz="1200" b="1" dirty="0" smtClean="0">
                <a:solidFill>
                  <a:srgbClr val="336699"/>
                </a:solidFill>
                <a:latin typeface="Arial" charset="0"/>
              </a:rPr>
              <a:t>(10 </a:t>
            </a:r>
            <a:r>
              <a:rPr lang="hu-HU" altLang="de-DE" sz="1200" b="1" dirty="0" smtClean="0">
                <a:solidFill>
                  <a:srgbClr val="336699"/>
                </a:solidFill>
                <a:latin typeface="Arial" charset="0"/>
              </a:rPr>
              <a:t>tag</a:t>
            </a:r>
            <a:r>
              <a:rPr lang="de-DE" altLang="de-DE" sz="1200" b="1" dirty="0" smtClean="0">
                <a:solidFill>
                  <a:srgbClr val="336699"/>
                </a:solidFill>
                <a:latin typeface="Arial" charset="0"/>
              </a:rPr>
              <a:t>)</a:t>
            </a:r>
            <a:endParaRPr lang="en-US" altLang="de-DE" sz="1200" b="1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1644650" y="1936750"/>
            <a:ext cx="0" cy="4746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1133475" y="2979738"/>
            <a:ext cx="46038" cy="642937"/>
          </a:xfrm>
          <a:custGeom>
            <a:avLst/>
            <a:gdLst>
              <a:gd name="T0" fmla="*/ 0 w 45719"/>
              <a:gd name="T1" fmla="*/ 0 h 10697"/>
              <a:gd name="T2" fmla="*/ 0 w 45719"/>
              <a:gd name="T3" fmla="*/ 2147483647 h 1069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719" h="10697">
                <a:moveTo>
                  <a:pt x="0" y="0"/>
                </a:moveTo>
                <a:cubicBezTo>
                  <a:pt x="3333" y="3333"/>
                  <a:pt x="-3333" y="7364"/>
                  <a:pt x="0" y="10697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H="1">
            <a:off x="1101725" y="4221163"/>
            <a:ext cx="46038" cy="1327150"/>
          </a:xfrm>
          <a:custGeom>
            <a:avLst/>
            <a:gdLst>
              <a:gd name="T0" fmla="*/ 0 w 45719"/>
              <a:gd name="T1" fmla="*/ 0 h 8836"/>
              <a:gd name="T2" fmla="*/ 0 w 45719"/>
              <a:gd name="T3" fmla="*/ 2147483647 h 88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719" h="8836">
                <a:moveTo>
                  <a:pt x="5024" y="0"/>
                </a:moveTo>
                <a:cubicBezTo>
                  <a:pt x="8357" y="3333"/>
                  <a:pt x="6667" y="5503"/>
                  <a:pt x="10000" y="8836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1116013" y="4292600"/>
            <a:ext cx="37877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hu-HU" altLang="de-DE" sz="11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Fegyelmi felügyelet 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(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szankciók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: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50 000 Euróig terjedő büntetéssel vagy anélkül)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en-US" altLang="de-DE" sz="1100" b="1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100" b="1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1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Szakértői minőség-ellenőrzési rendszer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vizsgálat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engedélyezés és regisztráció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szakmai szabályok elfogadása</a:t>
            </a:r>
            <a:endParaRPr lang="en-US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6132513" y="4149725"/>
            <a:ext cx="0" cy="1390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6178550" y="4421188"/>
            <a:ext cx="28082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Ítélet a könyvvizsgálói tevékenység bizonyítottan nem megfelelő ellátása esetén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 (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500 000 Euróig terjedő bírság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bizonyos szolgáltatások átmeneti tiltása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szakmából kizárás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).</a:t>
            </a:r>
            <a:endParaRPr lang="en-US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363538" y="41497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 flipV="1">
            <a:off x="360363" y="1557338"/>
            <a:ext cx="0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363538" y="15573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>
            <a:off x="4335462" y="3875088"/>
            <a:ext cx="15934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4" name="Text Box 23"/>
          <p:cNvSpPr txBox="1">
            <a:spLocks noChangeArrowheads="1"/>
          </p:cNvSpPr>
          <p:nvPr/>
        </p:nvSpPr>
        <p:spPr bwMode="auto">
          <a:xfrm>
            <a:off x="1741488" y="1895475"/>
            <a:ext cx="18494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</a:pPr>
            <a:r>
              <a:rPr lang="hu-HU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Kinevezi a tagokat</a:t>
            </a:r>
            <a:endParaRPr lang="en-US" altLang="de-DE" sz="11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85" name="Text Box 16"/>
          <p:cNvSpPr txBox="1">
            <a:spLocks noChangeArrowheads="1"/>
          </p:cNvSpPr>
          <p:nvPr/>
        </p:nvSpPr>
        <p:spPr bwMode="auto">
          <a:xfrm>
            <a:off x="4601418" y="4149725"/>
            <a:ext cx="1698774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1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Közfelügyeleti minőség-ellenőrzési rendszer</a:t>
            </a:r>
            <a:r>
              <a:rPr lang="en-US" altLang="de-DE" sz="11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:</a:t>
            </a:r>
            <a: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100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1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Közérdeklődésre számot tartó gazdálkodók könyvvizsgálói ellenőrzése</a:t>
            </a:r>
            <a:endParaRPr lang="en-US" altLang="de-DE" sz="1100" b="1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286" name="Gerade Verbindung 27"/>
          <p:cNvCxnSpPr>
            <a:cxnSpLocks noChangeShapeType="1"/>
          </p:cNvCxnSpPr>
          <p:nvPr/>
        </p:nvCxnSpPr>
        <p:spPr bwMode="auto">
          <a:xfrm flipH="1" flipV="1">
            <a:off x="5608638" y="4221163"/>
            <a:ext cx="23812" cy="106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7" name="Gerade Verbindung 28"/>
          <p:cNvCxnSpPr>
            <a:cxnSpLocks noChangeShapeType="1"/>
          </p:cNvCxnSpPr>
          <p:nvPr/>
        </p:nvCxnSpPr>
        <p:spPr bwMode="auto">
          <a:xfrm>
            <a:off x="5305425" y="432752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9" name="Text Box 10"/>
          <p:cNvSpPr txBox="1">
            <a:spLocks noChangeArrowheads="1"/>
          </p:cNvSpPr>
          <p:nvPr/>
        </p:nvSpPr>
        <p:spPr bwMode="auto">
          <a:xfrm>
            <a:off x="681038" y="5564188"/>
            <a:ext cx="7921625" cy="647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Kamarai tagok 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(</a:t>
            </a: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könyvvizsgálók és könyvvizsgáló cégek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)</a:t>
            </a:r>
            <a:r>
              <a:rPr lang="de-DE" altLang="de-DE" sz="1600" b="1" dirty="0">
                <a:solidFill>
                  <a:srgbClr val="336699"/>
                </a:solidFill>
                <a:latin typeface="Arial" charset="0"/>
                <a:cs typeface="Arial" charset="0"/>
              </a:rPr>
              <a:t/>
            </a:r>
            <a:br>
              <a:rPr lang="de-DE" altLang="de-DE" sz="1600" b="1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u-HU" altLang="de-DE" sz="12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kötelező kamarai tagság</a:t>
            </a:r>
            <a:endParaRPr lang="de-DE" altLang="de-DE" sz="12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11290" name="Line 17"/>
          <p:cNvSpPr>
            <a:spLocks noChangeShapeType="1"/>
          </p:cNvSpPr>
          <p:nvPr/>
        </p:nvSpPr>
        <p:spPr bwMode="auto">
          <a:xfrm>
            <a:off x="6132513" y="2620963"/>
            <a:ext cx="0" cy="889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1" name="Line 11"/>
          <p:cNvSpPr>
            <a:spLocks noChangeShapeType="1"/>
          </p:cNvSpPr>
          <p:nvPr/>
        </p:nvSpPr>
        <p:spPr bwMode="auto">
          <a:xfrm flipH="1">
            <a:off x="1223963" y="1936750"/>
            <a:ext cx="6350" cy="4841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2" name="Line 17"/>
          <p:cNvSpPr>
            <a:spLocks noChangeShapeType="1"/>
          </p:cNvSpPr>
          <p:nvPr/>
        </p:nvSpPr>
        <p:spPr bwMode="auto">
          <a:xfrm>
            <a:off x="4641850" y="2979739"/>
            <a:ext cx="17462" cy="2614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7561263" cy="503238"/>
          </a:xfrm>
        </p:spPr>
        <p:txBody>
          <a:bodyPr/>
          <a:lstStyle/>
          <a:p>
            <a:pPr algn="l"/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3.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Német könyvvizsgálói közfelügyeleti rendszer</a:t>
            </a:r>
            <a:endParaRPr lang="de-DE" altLang="de-DE" sz="20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11297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9CF229A4-D530-48A3-AEAF-0B022D370717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6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hteck 152"/>
          <p:cNvSpPr/>
          <p:nvPr/>
        </p:nvSpPr>
        <p:spPr bwMode="auto">
          <a:xfrm>
            <a:off x="4572000" y="2265363"/>
            <a:ext cx="4298950" cy="4302125"/>
          </a:xfrm>
          <a:prstGeom prst="rect">
            <a:avLst/>
          </a:prstGeom>
          <a:solidFill>
            <a:schemeClr val="bg1">
              <a:lumMod val="50000"/>
              <a:lumOff val="50000"/>
              <a:alpha val="15000"/>
            </a:schemeClr>
          </a:solidFill>
          <a:ln>
            <a:noFill/>
          </a:ln>
          <a:effectLst/>
          <a:extLst/>
        </p:spPr>
        <p:txBody>
          <a:bodyPr lIns="90488" tIns="44450" rIns="90488" bIns="44450" anchor="ctr"/>
          <a:lstStyle/>
          <a:p>
            <a:pPr>
              <a:defRPr/>
            </a:pPr>
            <a:endParaRPr lang="de-DE"/>
          </a:p>
        </p:txBody>
      </p:sp>
      <p:sp>
        <p:nvSpPr>
          <p:cNvPr id="24579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E1567F5A-E474-4792-BABA-6A33B114A7BF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7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580" name="Line 30"/>
          <p:cNvSpPr>
            <a:spLocks noChangeShapeType="1"/>
          </p:cNvSpPr>
          <p:nvPr/>
        </p:nvSpPr>
        <p:spPr bwMode="auto">
          <a:xfrm flipH="1">
            <a:off x="4427538" y="3213100"/>
            <a:ext cx="18002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24581" name="Line 31"/>
          <p:cNvSpPr>
            <a:spLocks noChangeShapeType="1"/>
          </p:cNvSpPr>
          <p:nvPr/>
        </p:nvSpPr>
        <p:spPr bwMode="auto">
          <a:xfrm flipH="1">
            <a:off x="4500563" y="3213100"/>
            <a:ext cx="165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24582" name="Line 32"/>
          <p:cNvSpPr>
            <a:spLocks noChangeShapeType="1"/>
          </p:cNvSpPr>
          <p:nvPr/>
        </p:nvSpPr>
        <p:spPr bwMode="auto">
          <a:xfrm flipH="1">
            <a:off x="4356100" y="3213100"/>
            <a:ext cx="18716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cxnSp>
        <p:nvCxnSpPr>
          <p:cNvPr id="24583" name="Gerade Verbindung mit Pfeil 4"/>
          <p:cNvCxnSpPr>
            <a:cxnSpLocks noChangeShapeType="1"/>
          </p:cNvCxnSpPr>
          <p:nvPr/>
        </p:nvCxnSpPr>
        <p:spPr bwMode="auto">
          <a:xfrm>
            <a:off x="7956550" y="207645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4" name="Gerade Verbindung 99"/>
          <p:cNvCxnSpPr>
            <a:cxnSpLocks noChangeShapeType="1"/>
          </p:cNvCxnSpPr>
          <p:nvPr/>
        </p:nvCxnSpPr>
        <p:spPr bwMode="auto">
          <a:xfrm flipH="1">
            <a:off x="1498600" y="3119438"/>
            <a:ext cx="28257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585" name="Gruppieren 146"/>
          <p:cNvGrpSpPr>
            <a:grpSpLocks/>
          </p:cNvGrpSpPr>
          <p:nvPr/>
        </p:nvGrpSpPr>
        <p:grpSpPr bwMode="auto">
          <a:xfrm>
            <a:off x="261938" y="1835150"/>
            <a:ext cx="8923337" cy="4751388"/>
            <a:chOff x="174931" y="1671304"/>
            <a:chExt cx="9000996" cy="4884721"/>
          </a:xfrm>
        </p:grpSpPr>
        <p:sp>
          <p:nvSpPr>
            <p:cNvPr id="120" name="Rechteck 119"/>
            <p:cNvSpPr/>
            <p:nvPr/>
          </p:nvSpPr>
          <p:spPr bwMode="auto">
            <a:xfrm>
              <a:off x="174931" y="2111957"/>
              <a:ext cx="4285121" cy="4444068"/>
            </a:xfrm>
            <a:prstGeom prst="rect">
              <a:avLst/>
            </a:prstGeom>
            <a:solidFill>
              <a:schemeClr val="bg2">
                <a:lumMod val="75000"/>
                <a:alpha val="45000"/>
              </a:schemeClr>
            </a:solidFill>
            <a:ln>
              <a:noFill/>
            </a:ln>
            <a:effectLst/>
            <a:extLst/>
          </p:spPr>
          <p:txBody>
            <a:bodyPr lIns="90488" tIns="44450" rIns="90488" bIns="4445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4596" name="Rectangle 6"/>
            <p:cNvSpPr>
              <a:spLocks noChangeArrowheads="1"/>
            </p:cNvSpPr>
            <p:nvPr/>
          </p:nvSpPr>
          <p:spPr bwMode="auto">
            <a:xfrm>
              <a:off x="5684658" y="2809447"/>
              <a:ext cx="2271891" cy="500434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FontTx/>
                <a:buNone/>
              </a:pP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Német kamara 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(WPK</a:t>
              </a:r>
              <a: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)</a:t>
              </a:r>
              <a:endParaRPr lang="de-DE" altLang="de-DE" sz="1200" dirty="0">
                <a:solidFill>
                  <a:srgbClr val="3366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4597" name="Gruppieren 116"/>
            <p:cNvGrpSpPr>
              <a:grpSpLocks/>
            </p:cNvGrpSpPr>
            <p:nvPr/>
          </p:nvGrpSpPr>
          <p:grpSpPr bwMode="auto">
            <a:xfrm>
              <a:off x="174931" y="1671304"/>
              <a:ext cx="9000996" cy="4418693"/>
              <a:chOff x="151776" y="1701271"/>
              <a:chExt cx="9000996" cy="4418693"/>
            </a:xfrm>
          </p:grpSpPr>
          <p:cxnSp>
            <p:nvCxnSpPr>
              <p:cNvPr id="24598" name="Gerade Verbindung mit Pfeil 63"/>
              <p:cNvCxnSpPr>
                <a:cxnSpLocks noChangeShapeType="1"/>
              </p:cNvCxnSpPr>
              <p:nvPr/>
            </p:nvCxnSpPr>
            <p:spPr bwMode="auto">
              <a:xfrm>
                <a:off x="6530754" y="2056085"/>
                <a:ext cx="0" cy="769632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4789887" y="4340293"/>
                <a:ext cx="3994907" cy="58916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buFontTx/>
                  <a:buNone/>
                  <a:defRPr/>
                </a:pPr>
                <a:r>
                  <a:rPr lang="hu-HU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Inspektorok</a:t>
                </a:r>
                <a:r>
                  <a:rPr lang="de-DE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/>
                </a:r>
                <a:br>
                  <a:rPr lang="de-DE" altLang="de-DE" sz="18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</a:br>
                <a:r>
                  <a:rPr lang="de-DE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hu-HU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minősített könyvvizsgálók – közfelügyelet stábja</a:t>
                </a:r>
                <a:r>
                  <a:rPr lang="de-DE" altLang="de-DE" sz="1200" b="1" dirty="0" smtClean="0">
                    <a:solidFill>
                      <a:srgbClr val="336699"/>
                    </a:solidFill>
                    <a:latin typeface="Arial" charset="0"/>
                    <a:cs typeface="Arial" charset="0"/>
                  </a:rPr>
                  <a:t>)</a:t>
                </a:r>
              </a:p>
            </p:txBody>
          </p:sp>
          <p:cxnSp>
            <p:nvCxnSpPr>
              <p:cNvPr id="24600" name="Gerade Verbindung 4"/>
              <p:cNvCxnSpPr>
                <a:cxnSpLocks noChangeShapeType="1"/>
              </p:cNvCxnSpPr>
              <p:nvPr/>
            </p:nvCxnSpPr>
            <p:spPr bwMode="auto">
              <a:xfrm>
                <a:off x="5515992" y="1974010"/>
                <a:ext cx="0" cy="2383229"/>
              </a:xfrm>
              <a:prstGeom prst="line">
                <a:avLst/>
              </a:prstGeom>
              <a:noFill/>
              <a:ln w="571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601" name="Textfeld 33"/>
              <p:cNvSpPr txBox="1">
                <a:spLocks noChangeArrowheads="1"/>
              </p:cNvSpPr>
              <p:nvPr/>
            </p:nvSpPr>
            <p:spPr bwMode="auto">
              <a:xfrm>
                <a:off x="6250663" y="3570044"/>
                <a:ext cx="2902109" cy="34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600" dirty="0" smtClean="0">
                    <a:solidFill>
                      <a:srgbClr val="336699"/>
                    </a:solidFill>
                    <a:latin typeface="Arial" charset="0"/>
                  </a:rPr>
                  <a:t>jelentések</a:t>
                </a:r>
                <a:endParaRPr lang="de-DE" altLang="de-DE" sz="1600" dirty="0">
                  <a:solidFill>
                    <a:srgbClr val="336699"/>
                  </a:solidFill>
                  <a:latin typeface="Arial" charset="0"/>
                </a:endParaRPr>
              </a:p>
            </p:txBody>
          </p:sp>
          <p:cxnSp>
            <p:nvCxnSpPr>
              <p:cNvPr id="24602" name="Gerade Verbindung mit Pfeil 70"/>
              <p:cNvCxnSpPr>
                <a:cxnSpLocks noChangeShapeType="1"/>
              </p:cNvCxnSpPr>
              <p:nvPr/>
            </p:nvCxnSpPr>
            <p:spPr bwMode="auto">
              <a:xfrm flipV="1">
                <a:off x="6732240" y="2009924"/>
                <a:ext cx="0" cy="815793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603" name="Gerade Verbindung mit Pfeil 63"/>
              <p:cNvCxnSpPr>
                <a:cxnSpLocks noChangeShapeType="1"/>
              </p:cNvCxnSpPr>
              <p:nvPr/>
            </p:nvCxnSpPr>
            <p:spPr bwMode="auto">
              <a:xfrm>
                <a:off x="5515991" y="4929601"/>
                <a:ext cx="0" cy="802566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4604" name="Gruppieren 113"/>
              <p:cNvGrpSpPr>
                <a:grpSpLocks/>
              </p:cNvGrpSpPr>
              <p:nvPr/>
            </p:nvGrpSpPr>
            <p:grpSpPr bwMode="auto">
              <a:xfrm>
                <a:off x="151776" y="1701271"/>
                <a:ext cx="8824547" cy="4418693"/>
                <a:chOff x="151776" y="1701271"/>
                <a:chExt cx="8824547" cy="4418693"/>
              </a:xfrm>
            </p:grpSpPr>
            <p:grpSp>
              <p:nvGrpSpPr>
                <p:cNvPr id="24607" name="Gruppieren 112"/>
                <p:cNvGrpSpPr>
                  <a:grpSpLocks/>
                </p:cNvGrpSpPr>
                <p:nvPr/>
              </p:nvGrpSpPr>
              <p:grpSpPr bwMode="auto">
                <a:xfrm>
                  <a:off x="151776" y="1701271"/>
                  <a:ext cx="7382066" cy="4418693"/>
                  <a:chOff x="151776" y="1701271"/>
                  <a:chExt cx="7382066" cy="4418693"/>
                </a:xfrm>
              </p:grpSpPr>
              <p:sp>
                <p:nvSpPr>
                  <p:cNvPr id="2461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641292" y="2839414"/>
                    <a:ext cx="2722342" cy="645491"/>
                  </a:xfrm>
                  <a:prstGeom prst="rect">
                    <a:avLst/>
                  </a:prstGeom>
                  <a:solidFill>
                    <a:srgbClr val="FFFF66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571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</a:pPr>
                    <a:r>
                      <a:rPr lang="hu-HU" altLang="de-DE" sz="1600" b="1" dirty="0" smtClean="0">
                        <a:solidFill>
                          <a:srgbClr val="336699"/>
                        </a:solidFill>
                        <a:latin typeface="Arial" charset="0"/>
                        <a:cs typeface="Arial" charset="0"/>
                      </a:rPr>
                      <a:t>Minőség-biztosítási bizottság </a:t>
                    </a:r>
                    <a:r>
                      <a:rPr lang="de-DE" altLang="de-DE" sz="1600" b="1" dirty="0" smtClean="0">
                        <a:solidFill>
                          <a:srgbClr val="336699"/>
                        </a:solidFill>
                        <a:latin typeface="Arial" charset="0"/>
                        <a:cs typeface="Arial" charset="0"/>
                      </a:rPr>
                      <a:t>(WPK</a:t>
                    </a:r>
                    <a:r>
                      <a:rPr lang="de-DE" altLang="de-DE" sz="1600" b="1" dirty="0">
                        <a:solidFill>
                          <a:srgbClr val="336699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endParaRPr lang="de-DE" altLang="de-DE" sz="1200" dirty="0">
                      <a:solidFill>
                        <a:srgbClr val="336699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4611" name="Gerade Verbindung mit Pfeil 63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812" y="4423295"/>
                    <a:ext cx="3100220" cy="293117"/>
                  </a:xfrm>
                  <a:prstGeom prst="bentConnector3">
                    <a:avLst>
                      <a:gd name="adj1" fmla="val 100144"/>
                    </a:avLst>
                  </a:prstGeom>
                  <a:noFill/>
                  <a:ln w="63500" algn="ctr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46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448692" y="4364007"/>
                    <a:ext cx="2978022" cy="547825"/>
                  </a:xfrm>
                  <a:prstGeom prst="rect">
                    <a:avLst/>
                  </a:prstGeom>
                  <a:solidFill>
                    <a:srgbClr val="FFD75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de-DE" altLang="de-DE" sz="1800" b="1" dirty="0">
                        <a:solidFill>
                          <a:srgbClr val="336699"/>
                        </a:solidFill>
                        <a:latin typeface="Arial" charset="0"/>
                      </a:rPr>
                      <a:t> </a:t>
                    </a:r>
                    <a:r>
                      <a:rPr lang="hu-HU" altLang="de-DE" sz="18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független könyvvizsgálók</a:t>
                    </a:r>
                    <a:r>
                      <a:rPr lang="de-DE" altLang="de-DE" sz="1800" b="1" dirty="0">
                        <a:solidFill>
                          <a:srgbClr val="336699"/>
                        </a:solidFill>
                        <a:latin typeface="Arial" charset="0"/>
                      </a:rPr>
                      <a:t/>
                    </a:r>
                    <a:br>
                      <a:rPr lang="de-DE" altLang="de-DE" sz="1800" b="1" dirty="0">
                        <a:solidFill>
                          <a:srgbClr val="336699"/>
                        </a:solidFill>
                        <a:latin typeface="Arial" charset="0"/>
                      </a:rPr>
                    </a:br>
                    <a:r>
                      <a:rPr lang="de-DE" altLang="de-DE" sz="16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(„</a:t>
                    </a:r>
                    <a:r>
                      <a:rPr lang="hu-HU" altLang="de-DE" sz="16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társak</a:t>
                    </a:r>
                    <a:r>
                      <a:rPr lang="de-DE" altLang="de-DE" sz="16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")</a:t>
                    </a:r>
                    <a:endParaRPr lang="de-DE" altLang="de-DE" sz="1600" b="1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cxnSp>
                <p:nvCxnSpPr>
                  <p:cNvPr id="24613" name="Gerade Verbindung mit Pfeil 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222961" y="4929391"/>
                    <a:ext cx="0" cy="849410"/>
                  </a:xfrm>
                  <a:prstGeom prst="straightConnector1">
                    <a:avLst/>
                  </a:prstGeom>
                  <a:noFill/>
                  <a:ln w="63500" algn="ctr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4614" name="Textfeld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204" y="2142022"/>
                    <a:ext cx="1721802" cy="4087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lnSpc>
                        <a:spcPct val="140000"/>
                      </a:lnSpc>
                      <a:buFontTx/>
                      <a:buNone/>
                    </a:pPr>
                    <a:r>
                      <a:rPr lang="hu-HU" altLang="de-DE" sz="1600" dirty="0" smtClean="0">
                        <a:solidFill>
                          <a:srgbClr val="336699"/>
                        </a:solidFill>
                        <a:latin typeface="Arial" charset="0"/>
                      </a:rPr>
                      <a:t>Közfelügyelet</a:t>
                    </a:r>
                    <a:endParaRPr lang="de-DE" altLang="de-DE" sz="1600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cxnSp>
                <p:nvCxnSpPr>
                  <p:cNvPr id="24615" name="Gerade Verbindung mit Pfeil 6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948993" y="2009924"/>
                    <a:ext cx="1173" cy="785951"/>
                  </a:xfrm>
                  <a:prstGeom prst="straightConnector1">
                    <a:avLst/>
                  </a:prstGeom>
                  <a:noFill/>
                  <a:ln w="63500" algn="ctr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4616" name="Textfeld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04363" y="5017074"/>
                    <a:ext cx="2749767" cy="3480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r>
                      <a:rPr lang="hu-HU" altLang="de-DE" sz="1600" dirty="0" smtClean="0">
                        <a:solidFill>
                          <a:srgbClr val="336699"/>
                        </a:solidFill>
                        <a:latin typeface="Arial" charset="0"/>
                      </a:rPr>
                      <a:t>Kamarai ellenőrzés</a:t>
                    </a:r>
                    <a:endParaRPr lang="en-GB" altLang="de-DE" sz="1200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617" name="Textfeld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93332" y="3532704"/>
                    <a:ext cx="1037557" cy="3694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lnSpc>
                        <a:spcPct val="140000"/>
                      </a:lnSpc>
                      <a:buFontTx/>
                      <a:buNone/>
                    </a:pPr>
                    <a:r>
                      <a:rPr lang="hu-HU" altLang="de-DE" sz="1400" dirty="0" smtClean="0">
                        <a:solidFill>
                          <a:srgbClr val="336699"/>
                        </a:solidFill>
                        <a:latin typeface="Arial" charset="0"/>
                      </a:rPr>
                      <a:t>jelentések</a:t>
                    </a:r>
                    <a:endParaRPr lang="de-DE" altLang="de-DE" sz="1400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618" name="Textfeld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6569" y="3519997"/>
                    <a:ext cx="1334816" cy="4050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lnSpc>
                        <a:spcPct val="140000"/>
                      </a:lnSpc>
                      <a:buFontTx/>
                      <a:buNone/>
                    </a:pPr>
                    <a:r>
                      <a:rPr lang="hu-HU" altLang="de-DE" sz="1400" dirty="0" smtClean="0">
                        <a:solidFill>
                          <a:srgbClr val="336699"/>
                        </a:solidFill>
                        <a:latin typeface="Arial" charset="0"/>
                      </a:rPr>
                      <a:t>intézkedések</a:t>
                    </a:r>
                    <a:endParaRPr lang="de-DE" altLang="de-DE" sz="1400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4235" y="1701271"/>
                    <a:ext cx="5849607" cy="33293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54000" rIns="5400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  <a:defRPr/>
                    </a:pPr>
                    <a:r>
                      <a:rPr lang="hu-HU" altLang="de-DE" sz="16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Könyvvizsgálói közfelügyeleti bizottság </a:t>
                    </a:r>
                    <a:r>
                      <a:rPr lang="de-DE" altLang="de-DE" sz="16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(AOC)</a:t>
                    </a:r>
                    <a:r>
                      <a:rPr lang="de-DE" altLang="de-DE" sz="1200" b="1" dirty="0">
                        <a:solidFill>
                          <a:srgbClr val="336699"/>
                        </a:solidFill>
                        <a:latin typeface="Arial" charset="0"/>
                      </a:rPr>
                      <a:t> </a:t>
                    </a:r>
                    <a:r>
                      <a:rPr lang="de-DE" altLang="de-DE" sz="12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(10 </a:t>
                    </a:r>
                    <a:r>
                      <a:rPr lang="hu-HU" altLang="de-DE" sz="12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tag</a:t>
                    </a:r>
                    <a:r>
                      <a:rPr lang="de-DE" altLang="de-DE" sz="1200" b="1" dirty="0" smtClean="0">
                        <a:solidFill>
                          <a:srgbClr val="336699"/>
                        </a:solidFill>
                        <a:latin typeface="Arial" charset="0"/>
                      </a:rPr>
                      <a:t>)</a:t>
                    </a:r>
                    <a:endParaRPr lang="en-US" altLang="de-DE" sz="1200" b="1" dirty="0" smtClean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  <p:cxnSp>
                <p:nvCxnSpPr>
                  <p:cNvPr id="24620" name="Gerade Verbindung mit Pfeil 70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988793" y="3488782"/>
                    <a:ext cx="1174" cy="868457"/>
                  </a:xfrm>
                  <a:prstGeom prst="straightConnector1">
                    <a:avLst/>
                  </a:prstGeom>
                  <a:noFill/>
                  <a:ln w="63500" algn="ctr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4621" name="Textfeld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776" y="3216271"/>
                    <a:ext cx="1184007" cy="19554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150000"/>
                      </a:lnSpc>
                      <a:defRPr sz="32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lnSpc>
                        <a:spcPct val="150000"/>
                      </a:lnSpc>
                      <a:buChar char="–"/>
                      <a:defRPr sz="28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sz="24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lnSpc>
                        <a:spcPct val="150000"/>
                      </a:lnSpc>
                      <a:buChar char="–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rgbClr val="FFFFFF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lnSpc>
                        <a:spcPct val="140000"/>
                      </a:lnSpc>
                      <a:buFontTx/>
                      <a:buNone/>
                    </a:pPr>
                    <a:r>
                      <a:rPr lang="hu-HU" altLang="de-DE" sz="1200" dirty="0" smtClean="0">
                        <a:solidFill>
                          <a:srgbClr val="336699"/>
                        </a:solidFill>
                        <a:latin typeface="Arial" charset="0"/>
                      </a:rPr>
                      <a:t>Igazolja a szakértői ellenőrzésben történő részvételt vagy a mentésséget</a:t>
                    </a:r>
                    <a:endParaRPr lang="de-DE" altLang="de-DE" sz="1200" dirty="0">
                      <a:solidFill>
                        <a:srgbClr val="336699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4608" name="Textfeld 33"/>
                <p:cNvSpPr txBox="1">
                  <a:spLocks noChangeArrowheads="1"/>
                </p:cNvSpPr>
                <p:nvPr/>
              </p:nvSpPr>
              <p:spPr bwMode="auto">
                <a:xfrm>
                  <a:off x="6816084" y="2071569"/>
                  <a:ext cx="2160239" cy="7024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50000"/>
                    </a:lnSpc>
                    <a:defRPr sz="3200">
                      <a:solidFill>
                        <a:srgbClr val="FFFFFF"/>
                      </a:solidFill>
                      <a:latin typeface="Times New Roman" pitchFamily="18" charset="0"/>
                    </a:defRPr>
                  </a:lvl1pPr>
                  <a:lvl2pPr marL="742950" indent="-285750">
                    <a:lnSpc>
                      <a:spcPct val="150000"/>
                    </a:lnSpc>
                    <a:buChar char="–"/>
                    <a:defRPr sz="2800">
                      <a:solidFill>
                        <a:srgbClr val="FFFFFF"/>
                      </a:solidFill>
                      <a:latin typeface="Times New Roman" pitchFamily="18" charset="0"/>
                    </a:defRPr>
                  </a:lvl2pPr>
                  <a:lvl3pPr marL="1143000" indent="-228600">
                    <a:lnSpc>
                      <a:spcPct val="150000"/>
                    </a:lnSpc>
                    <a:defRPr sz="2400">
                      <a:solidFill>
                        <a:srgbClr val="FFFFFF"/>
                      </a:solidFill>
                      <a:latin typeface="Times New Roman" pitchFamily="18" charset="0"/>
                    </a:defRPr>
                  </a:lvl3pPr>
                  <a:lvl4pPr marL="1600200" indent="-228600">
                    <a:lnSpc>
                      <a:spcPct val="150000"/>
                    </a:lnSpc>
                    <a:buChar char="–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4pPr>
                  <a:lvl5pPr marL="2057400" indent="-228600">
                    <a:lnSpc>
                      <a:spcPct val="150000"/>
                    </a:lnSpc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hu-HU" altLang="de-DE" sz="1200" dirty="0" smtClean="0">
                      <a:solidFill>
                        <a:srgbClr val="336699"/>
                      </a:solidFill>
                      <a:latin typeface="Arial" charset="0"/>
                    </a:rPr>
                    <a:t>Ellenőrzi az eredményeket a szakmai követelmények </a:t>
                  </a:r>
                </a:p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hu-HU" altLang="de-DE" sz="1200" dirty="0" smtClean="0">
                      <a:solidFill>
                        <a:srgbClr val="336699"/>
                      </a:solidFill>
                      <a:latin typeface="Arial" charset="0"/>
                    </a:rPr>
                    <a:t>megszegése tekintetében</a:t>
                  </a:r>
                  <a:endParaRPr lang="de-DE" altLang="de-DE" sz="1200" dirty="0">
                    <a:solidFill>
                      <a:srgbClr val="336699"/>
                    </a:solidFill>
                    <a:latin typeface="Arial" charset="0"/>
                  </a:endParaRPr>
                </a:p>
              </p:txBody>
            </p:sp>
            <p:sp>
              <p:nvSpPr>
                <p:cNvPr id="24609" name="Textfeld 71"/>
                <p:cNvSpPr txBox="1">
                  <a:spLocks noChangeArrowheads="1"/>
                </p:cNvSpPr>
                <p:nvPr/>
              </p:nvSpPr>
              <p:spPr bwMode="auto">
                <a:xfrm>
                  <a:off x="5780389" y="5060934"/>
                  <a:ext cx="3097610" cy="3164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50000"/>
                    </a:lnSpc>
                    <a:defRPr sz="3200">
                      <a:solidFill>
                        <a:srgbClr val="FFFFFF"/>
                      </a:solidFill>
                      <a:latin typeface="Times New Roman" pitchFamily="18" charset="0"/>
                    </a:defRPr>
                  </a:lvl1pPr>
                  <a:lvl2pPr marL="742950" indent="-285750">
                    <a:lnSpc>
                      <a:spcPct val="150000"/>
                    </a:lnSpc>
                    <a:buChar char="–"/>
                    <a:defRPr sz="2800">
                      <a:solidFill>
                        <a:srgbClr val="FFFFFF"/>
                      </a:solidFill>
                      <a:latin typeface="Times New Roman" pitchFamily="18" charset="0"/>
                    </a:defRPr>
                  </a:lvl2pPr>
                  <a:lvl3pPr marL="1143000" indent="-228600">
                    <a:lnSpc>
                      <a:spcPct val="150000"/>
                    </a:lnSpc>
                    <a:defRPr sz="2400">
                      <a:solidFill>
                        <a:srgbClr val="FFFFFF"/>
                      </a:solidFill>
                      <a:latin typeface="Times New Roman" pitchFamily="18" charset="0"/>
                    </a:defRPr>
                  </a:lvl3pPr>
                  <a:lvl4pPr marL="1600200" indent="-228600">
                    <a:lnSpc>
                      <a:spcPct val="150000"/>
                    </a:lnSpc>
                    <a:buChar char="–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4pPr>
                  <a:lvl5pPr marL="2057400" indent="-228600">
                    <a:lnSpc>
                      <a:spcPct val="150000"/>
                    </a:lnSpc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FFFFFF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hu-HU" altLang="de-DE" sz="1400" dirty="0" smtClean="0">
                      <a:solidFill>
                        <a:srgbClr val="336699"/>
                      </a:solidFill>
                      <a:latin typeface="Arial" charset="0"/>
                    </a:rPr>
                    <a:t>Előzetes jelentések</a:t>
                  </a:r>
                  <a:endParaRPr lang="en-GB" altLang="de-DE" sz="1400" dirty="0">
                    <a:solidFill>
                      <a:srgbClr val="336699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4605" name="Textfeld 33"/>
              <p:cNvSpPr txBox="1">
                <a:spLocks noChangeArrowheads="1"/>
              </p:cNvSpPr>
              <p:nvPr/>
            </p:nvSpPr>
            <p:spPr bwMode="auto">
              <a:xfrm>
                <a:off x="4455487" y="2136226"/>
                <a:ext cx="2360597" cy="1158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50000"/>
                  </a:lnSpc>
                  <a:defRPr sz="32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lnSpc>
                    <a:spcPct val="150000"/>
                  </a:lnSpc>
                  <a:buChar char="–"/>
                  <a:defRPr sz="28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lnSpc>
                    <a:spcPct val="150000"/>
                  </a:lnSpc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lnSpc>
                    <a:spcPct val="150000"/>
                  </a:lnSpc>
                  <a:buChar char="–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lnSpc>
                    <a:spcPct val="150000"/>
                  </a:lnSpc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200" dirty="0" smtClean="0">
                    <a:solidFill>
                      <a:srgbClr val="336699"/>
                    </a:solidFill>
                    <a:latin typeface="Arial" charset="0"/>
                  </a:rPr>
                  <a:t>Értékeli 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200" dirty="0" smtClean="0">
                    <a:solidFill>
                      <a:srgbClr val="336699"/>
                    </a:solidFill>
                    <a:latin typeface="Arial" charset="0"/>
                  </a:rPr>
                  <a:t>az eredményeket</a:t>
                </a:r>
                <a:r>
                  <a:rPr lang="de-DE" altLang="de-DE" sz="1200" dirty="0">
                    <a:solidFill>
                      <a:srgbClr val="336699"/>
                    </a:solidFill>
                    <a:latin typeface="Arial" charset="0"/>
                  </a:rPr>
                  <a:t/>
                </a:r>
                <a:br>
                  <a:rPr lang="de-DE" altLang="de-DE" sz="1200" dirty="0">
                    <a:solidFill>
                      <a:srgbClr val="336699"/>
                    </a:solidFill>
                    <a:latin typeface="Arial" charset="0"/>
                  </a:rPr>
                </a:br>
                <a:r>
                  <a:rPr lang="hu-HU" altLang="de-DE" sz="1200" dirty="0" smtClean="0">
                    <a:solidFill>
                      <a:srgbClr val="336699"/>
                    </a:solidFill>
                    <a:latin typeface="Arial" charset="0"/>
                  </a:rPr>
                  <a:t>meghozza 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200" dirty="0" smtClean="0">
                    <a:solidFill>
                      <a:srgbClr val="336699"/>
                    </a:solidFill>
                    <a:latin typeface="Arial" charset="0"/>
                  </a:rPr>
                  <a:t>a végső 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hu-HU" altLang="de-DE" sz="1200" dirty="0" smtClean="0">
                    <a:solidFill>
                      <a:srgbClr val="336699"/>
                    </a:solidFill>
                    <a:latin typeface="Arial" charset="0"/>
                  </a:rPr>
                  <a:t>döntést</a:t>
                </a:r>
                <a:endParaRPr lang="de-DE" altLang="de-DE" sz="1200" dirty="0">
                  <a:solidFill>
                    <a:srgbClr val="336699"/>
                  </a:solidFill>
                  <a:latin typeface="Arial" charset="0"/>
                </a:endParaRPr>
              </a:p>
            </p:txBody>
          </p:sp>
          <p:cxnSp>
            <p:nvCxnSpPr>
              <p:cNvPr id="24606" name="Gerade Verbindung mit Pfeil 70"/>
              <p:cNvCxnSpPr>
                <a:cxnSpLocks noChangeShapeType="1"/>
              </p:cNvCxnSpPr>
              <p:nvPr/>
            </p:nvCxnSpPr>
            <p:spPr bwMode="auto">
              <a:xfrm flipV="1">
                <a:off x="6227762" y="3393350"/>
                <a:ext cx="1" cy="929714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908050"/>
            <a:ext cx="7704137" cy="503238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Minőség-biztosítás</a:t>
            </a:r>
            <a:endParaRPr lang="de-DE" altLang="de-DE" sz="2400" dirty="0" smtClean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24587" name="Rechteck 123"/>
          <p:cNvSpPr>
            <a:spLocks noChangeArrowheads="1"/>
          </p:cNvSpPr>
          <p:nvPr/>
        </p:nvSpPr>
        <p:spPr bwMode="auto">
          <a:xfrm>
            <a:off x="6288088" y="5699125"/>
            <a:ext cx="110172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88" name="Rechteck 139"/>
          <p:cNvSpPr>
            <a:spLocks noChangeArrowheads="1"/>
          </p:cNvSpPr>
          <p:nvPr/>
        </p:nvSpPr>
        <p:spPr bwMode="auto">
          <a:xfrm>
            <a:off x="1781175" y="5743575"/>
            <a:ext cx="264636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</a:pPr>
            <a:endParaRPr lang="de-DE" altLang="de-DE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89" name="Rechteck 140"/>
          <p:cNvSpPr>
            <a:spLocks noChangeArrowheads="1"/>
          </p:cNvSpPr>
          <p:nvPr/>
        </p:nvSpPr>
        <p:spPr bwMode="auto">
          <a:xfrm>
            <a:off x="1817688" y="5802313"/>
            <a:ext cx="2619375" cy="6604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Könyvvizsgáló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/</a:t>
            </a: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esküt tett könyvvizsgáló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hu-HU" altLang="de-DE" sz="16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jog szerinti könyvvizsgálatok</a:t>
            </a:r>
            <a:endParaRPr lang="de-DE" altLang="de-DE" sz="16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24590" name="Rechteck 179"/>
          <p:cNvSpPr>
            <a:spLocks noChangeArrowheads="1"/>
          </p:cNvSpPr>
          <p:nvPr/>
        </p:nvSpPr>
        <p:spPr bwMode="auto">
          <a:xfrm>
            <a:off x="4788024" y="5767388"/>
            <a:ext cx="3888431" cy="7191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Könyvvizsgáló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/</a:t>
            </a:r>
            <a:r>
              <a:rPr lang="hu-HU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esküt tett könyvvizsgáló</a:t>
            </a:r>
            <a:r>
              <a:rPr lang="de-DE" altLang="de-DE" sz="1600" b="1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  <a:r>
              <a:rPr lang="hu-HU" altLang="de-DE" sz="1600" dirty="0" smtClean="0">
                <a:solidFill>
                  <a:srgbClr val="336699"/>
                </a:solidFill>
                <a:latin typeface="Arial" charset="0"/>
                <a:cs typeface="Arial" charset="0"/>
              </a:rPr>
              <a:t>közérdeklődésre számot tartó gazdálkodók könyvvizsgálatai</a:t>
            </a:r>
            <a:endParaRPr lang="de-DE" altLang="de-DE" sz="1600" dirty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24591" name="Textfeld 150"/>
          <p:cNvSpPr txBox="1">
            <a:spLocks noChangeArrowheads="1"/>
          </p:cNvSpPr>
          <p:nvPr/>
        </p:nvSpPr>
        <p:spPr bwMode="auto">
          <a:xfrm>
            <a:off x="479425" y="1355725"/>
            <a:ext cx="402113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de-DE" altLang="de-DE" sz="1800" b="1" dirty="0">
                <a:solidFill>
                  <a:srgbClr val="336699"/>
                </a:solidFill>
                <a:latin typeface="Arial" charset="0"/>
              </a:rPr>
              <a:t>4.1 </a:t>
            </a:r>
            <a:r>
              <a:rPr lang="hu-HU" altLang="de-DE" sz="1800" b="1" dirty="0" smtClean="0">
                <a:solidFill>
                  <a:srgbClr val="336699"/>
                </a:solidFill>
                <a:latin typeface="Arial" charset="0"/>
              </a:rPr>
              <a:t>Kamarai minőség-ellenőrzés</a:t>
            </a:r>
            <a:endParaRPr lang="de-DE" altLang="de-DE" sz="1800" b="1" dirty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24592" name="Textfeld 229"/>
          <p:cNvSpPr txBox="1">
            <a:spLocks noChangeArrowheads="1"/>
          </p:cNvSpPr>
          <p:nvPr/>
        </p:nvSpPr>
        <p:spPr bwMode="auto">
          <a:xfrm>
            <a:off x="4524375" y="1355725"/>
            <a:ext cx="482282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de-DE" altLang="de-DE" sz="1800" b="1" dirty="0">
                <a:solidFill>
                  <a:srgbClr val="336699"/>
                </a:solidFill>
                <a:latin typeface="Arial" charset="0"/>
              </a:rPr>
              <a:t>4.2 </a:t>
            </a:r>
            <a:r>
              <a:rPr lang="hu-HU" altLang="de-DE" sz="1800" b="1" dirty="0" smtClean="0">
                <a:solidFill>
                  <a:srgbClr val="336699"/>
                </a:solidFill>
                <a:latin typeface="Arial" charset="0"/>
              </a:rPr>
              <a:t>Közfelügyeleti minőség-ellenőrzés</a:t>
            </a:r>
            <a:endParaRPr lang="de-DE" altLang="de-DE" sz="1800" b="1" dirty="0">
              <a:solidFill>
                <a:srgbClr val="336699"/>
              </a:solidFill>
              <a:latin typeface="Arial" charset="0"/>
            </a:endParaRPr>
          </a:p>
        </p:txBody>
      </p:sp>
      <p:cxnSp>
        <p:nvCxnSpPr>
          <p:cNvPr id="24593" name="Gerade Verbindung mit Pfeil 63"/>
          <p:cNvCxnSpPr>
            <a:cxnSpLocks noChangeShapeType="1"/>
          </p:cNvCxnSpPr>
          <p:nvPr/>
        </p:nvCxnSpPr>
        <p:spPr bwMode="auto">
          <a:xfrm>
            <a:off x="5372100" y="5203825"/>
            <a:ext cx="0" cy="53340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4" name="Gerade Verbindung 273"/>
          <p:cNvCxnSpPr>
            <a:cxnSpLocks noChangeShapeType="1"/>
          </p:cNvCxnSpPr>
          <p:nvPr/>
        </p:nvCxnSpPr>
        <p:spPr bwMode="auto">
          <a:xfrm>
            <a:off x="4325938" y="5210175"/>
            <a:ext cx="1058862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CE02CE60-05AA-4406-9B3D-0F446BACBBD0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8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539750" y="1166813"/>
            <a:ext cx="82819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de-DE" altLang="de-DE" sz="2000">
              <a:solidFill>
                <a:schemeClr val="tx1"/>
              </a:solidFill>
            </a:endParaRPr>
          </a:p>
        </p:txBody>
      </p:sp>
      <p:sp>
        <p:nvSpPr>
          <p:cNvPr id="12292" name="Line 30"/>
          <p:cNvSpPr>
            <a:spLocks noChangeShapeType="1"/>
          </p:cNvSpPr>
          <p:nvPr/>
        </p:nvSpPr>
        <p:spPr bwMode="auto">
          <a:xfrm flipH="1">
            <a:off x="4427538" y="3213100"/>
            <a:ext cx="18002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12293" name="Line 31"/>
          <p:cNvSpPr>
            <a:spLocks noChangeShapeType="1"/>
          </p:cNvSpPr>
          <p:nvPr/>
        </p:nvSpPr>
        <p:spPr bwMode="auto">
          <a:xfrm flipH="1">
            <a:off x="4500563" y="3213100"/>
            <a:ext cx="165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12294" name="Line 32"/>
          <p:cNvSpPr>
            <a:spLocks noChangeShapeType="1"/>
          </p:cNvSpPr>
          <p:nvPr/>
        </p:nvSpPr>
        <p:spPr bwMode="auto">
          <a:xfrm flipH="1">
            <a:off x="4356100" y="3213100"/>
            <a:ext cx="18716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endParaRPr lang="de-DE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915988"/>
            <a:ext cx="7712075" cy="501650"/>
          </a:xfrm>
        </p:spPr>
        <p:txBody>
          <a:bodyPr/>
          <a:lstStyle/>
          <a:p>
            <a:pPr algn="l">
              <a:tabLst>
                <a:tab pos="361950" algn="l"/>
                <a:tab pos="628650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4.1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Kamarai minőség-ellenőrzési rendszer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(1)	</a:t>
            </a:r>
          </a:p>
        </p:txBody>
      </p:sp>
      <p:cxnSp>
        <p:nvCxnSpPr>
          <p:cNvPr id="12296" name="Gerade Verbindung mit Pfeil 4"/>
          <p:cNvCxnSpPr>
            <a:cxnSpLocks noChangeShapeType="1"/>
          </p:cNvCxnSpPr>
          <p:nvPr/>
        </p:nvCxnSpPr>
        <p:spPr bwMode="auto">
          <a:xfrm>
            <a:off x="7956550" y="207645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97" name="Gruppieren 1"/>
          <p:cNvGrpSpPr>
            <a:grpSpLocks/>
          </p:cNvGrpSpPr>
          <p:nvPr/>
        </p:nvGrpSpPr>
        <p:grpSpPr bwMode="auto">
          <a:xfrm>
            <a:off x="395288" y="1628775"/>
            <a:ext cx="7875587" cy="4803775"/>
            <a:chOff x="-65063" y="1462088"/>
            <a:chExt cx="8522977" cy="4956690"/>
          </a:xfrm>
        </p:grpSpPr>
        <p:cxnSp>
          <p:nvCxnSpPr>
            <p:cNvPr id="12298" name="Gerade Verbindung mit Pfeil 63"/>
            <p:cNvCxnSpPr>
              <a:cxnSpLocks noChangeShapeType="1"/>
            </p:cNvCxnSpPr>
            <p:nvPr/>
          </p:nvCxnSpPr>
          <p:spPr bwMode="auto">
            <a:xfrm rot="10800000" flipV="1">
              <a:off x="1725613" y="3213100"/>
              <a:ext cx="12700" cy="2544763"/>
            </a:xfrm>
            <a:prstGeom prst="bentConnector4">
              <a:avLst>
                <a:gd name="adj1" fmla="val 2550000"/>
                <a:gd name="adj2" fmla="val 99917"/>
              </a:avLst>
            </a:prstGeom>
            <a:noFill/>
            <a:ln w="63500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99" name="Rectangle 24"/>
            <p:cNvSpPr>
              <a:spLocks noChangeArrowheads="1"/>
            </p:cNvSpPr>
            <p:nvPr/>
          </p:nvSpPr>
          <p:spPr bwMode="auto">
            <a:xfrm>
              <a:off x="1751144" y="4016394"/>
              <a:ext cx="6686320" cy="1144282"/>
            </a:xfrm>
            <a:prstGeom prst="rect">
              <a:avLst/>
            </a:prstGeom>
            <a:solidFill>
              <a:srgbClr val="FFD75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hu-HU" altLang="de-DE" sz="1800" b="1" dirty="0" smtClean="0">
                  <a:solidFill>
                    <a:srgbClr val="336699"/>
                  </a:solidFill>
                  <a:latin typeface="Arial" charset="0"/>
                </a:rPr>
                <a:t>Független könyvvizsgálók </a:t>
              </a:r>
              <a:r>
                <a:rPr lang="de-DE" altLang="de-DE" sz="1800" b="1" dirty="0" smtClean="0">
                  <a:solidFill>
                    <a:srgbClr val="336699"/>
                  </a:solidFill>
                  <a:latin typeface="Arial" charset="0"/>
                </a:rPr>
                <a:t>(„</a:t>
              </a:r>
              <a:r>
                <a:rPr lang="hu-HU" altLang="de-DE" sz="1800" b="1" dirty="0" smtClean="0">
                  <a:solidFill>
                    <a:srgbClr val="336699"/>
                  </a:solidFill>
                  <a:latin typeface="Arial" charset="0"/>
                </a:rPr>
                <a:t>társak</a:t>
              </a:r>
              <a:r>
                <a:rPr lang="de-DE" altLang="de-DE" sz="1800" b="1" dirty="0" smtClean="0">
                  <a:solidFill>
                    <a:srgbClr val="336699"/>
                  </a:solidFill>
                  <a:latin typeface="Arial" charset="0"/>
                </a:rPr>
                <a:t>")</a:t>
              </a:r>
              <a:endParaRPr lang="de-DE" altLang="de-DE" sz="1800" b="1" dirty="0">
                <a:solidFill>
                  <a:srgbClr val="336699"/>
                </a:solidFill>
                <a:latin typeface="Arial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Fegyelmi bíróság nem ítélte el </a:t>
              </a:r>
              <a:r>
                <a:rPr lang="de-DE" altLang="de-DE" sz="1400" dirty="0" smtClean="0">
                  <a:solidFill>
                    <a:srgbClr val="336699"/>
                  </a:solidFill>
                  <a:latin typeface="Arial" charset="0"/>
                </a:rPr>
                <a:t>5 </a:t>
              </a: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éve</a:t>
              </a:r>
              <a:r>
                <a:rPr lang="de-DE" altLang="de-DE" sz="1400" dirty="0" smtClean="0">
                  <a:solidFill>
                    <a:srgbClr val="336699"/>
                  </a:solidFill>
                  <a:latin typeface="Arial" charset="0"/>
                </a:rPr>
                <a:t>, </a:t>
              </a: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szakértői minőség-ellenőrzés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ismerete</a:t>
              </a:r>
              <a:r>
                <a:rPr lang="de-DE" altLang="de-DE" sz="1400" dirty="0" smtClean="0">
                  <a:solidFill>
                    <a:srgbClr val="336699"/>
                  </a:solidFill>
                  <a:latin typeface="Arial" charset="0"/>
                </a:rPr>
                <a:t>, </a:t>
              </a: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jártasság pénzügyi kimutatásokban</a:t>
              </a:r>
              <a:r>
                <a:rPr lang="de-DE" altLang="de-DE" sz="1400" dirty="0" smtClean="0">
                  <a:solidFill>
                    <a:srgbClr val="336699"/>
                  </a:solidFill>
                  <a:latin typeface="Arial" charset="0"/>
                </a:rPr>
                <a:t>, </a:t>
              </a: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folyamatos képzések</a:t>
              </a:r>
              <a:r>
                <a:rPr lang="de-DE" altLang="de-DE" sz="1400" dirty="0" smtClean="0">
                  <a:solidFill>
                    <a:srgbClr val="336699"/>
                  </a:solidFill>
                  <a:latin typeface="Arial" charset="0"/>
                </a:rPr>
                <a:t> </a:t>
              </a:r>
              <a:endParaRPr lang="de-DE" altLang="de-DE" sz="1400" dirty="0">
                <a:solidFill>
                  <a:srgbClr val="336699"/>
                </a:solidFill>
                <a:latin typeface="Arial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de-DE" altLang="de-DE" sz="1400" dirty="0">
                <a:solidFill>
                  <a:srgbClr val="336699"/>
                </a:solidFill>
                <a:latin typeface="Arial" charset="0"/>
              </a:endParaRPr>
            </a:p>
          </p:txBody>
        </p:sp>
        <p:cxnSp>
          <p:nvCxnSpPr>
            <p:cNvPr id="12300" name="Gerade Verbindung mit Pfeil 72"/>
            <p:cNvCxnSpPr>
              <a:cxnSpLocks noChangeShapeType="1"/>
            </p:cNvCxnSpPr>
            <p:nvPr/>
          </p:nvCxnSpPr>
          <p:spPr bwMode="auto">
            <a:xfrm>
              <a:off x="4741762" y="5058301"/>
              <a:ext cx="5633" cy="565666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1" name="Rectangle 6"/>
            <p:cNvSpPr>
              <a:spLocks noChangeArrowheads="1"/>
            </p:cNvSpPr>
            <p:nvPr/>
          </p:nvSpPr>
          <p:spPr bwMode="auto">
            <a:xfrm>
              <a:off x="1730695" y="2542854"/>
              <a:ext cx="6727219" cy="87028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FontTx/>
                <a:buNone/>
              </a:pP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Minőség-biztosítási Bizottság 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(WPK</a:t>
              </a:r>
              <a: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)</a:t>
              </a:r>
              <a:b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</a:br>
              <a:r>
                <a:rPr lang="de-DE" altLang="de-DE" sz="1200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11 </a:t>
              </a:r>
              <a:r>
                <a:rPr lang="hu-HU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könyvvizsgáló</a:t>
              </a:r>
              <a:r>
                <a:rPr lang="de-DE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, </a:t>
              </a:r>
              <a:r>
                <a:rPr lang="de-DE" altLang="de-DE" sz="1200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2 </a:t>
              </a:r>
              <a:r>
                <a:rPr lang="hu-HU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esküt tett könyvvizsgáló </a:t>
              </a:r>
              <a:r>
                <a:rPr lang="de-DE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(</a:t>
              </a:r>
              <a:r>
                <a:rPr lang="hu-HU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kis- és közepes cégek és a Big 4 képviselői)</a:t>
              </a:r>
              <a:endParaRPr lang="de-DE" altLang="de-DE" sz="1200" dirty="0">
                <a:solidFill>
                  <a:srgbClr val="336699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lnSpc>
                  <a:spcPct val="100000"/>
                </a:lnSpc>
                <a:buFontTx/>
                <a:buNone/>
              </a:pPr>
              <a:r>
                <a:rPr lang="hu-HU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A Tanácsadó Testület választja ajánlás alapján</a:t>
              </a:r>
              <a:r>
                <a:rPr lang="de-DE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, </a:t>
              </a:r>
              <a:r>
                <a:rPr lang="hu-HU" altLang="de-DE" sz="12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független</a:t>
              </a:r>
              <a:endParaRPr lang="de-DE" altLang="de-DE" sz="1200" dirty="0">
                <a:solidFill>
                  <a:srgbClr val="33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302" name="Rectangle 12"/>
            <p:cNvSpPr>
              <a:spLocks noChangeArrowheads="1"/>
            </p:cNvSpPr>
            <p:nvPr/>
          </p:nvSpPr>
          <p:spPr bwMode="auto">
            <a:xfrm>
              <a:off x="1696495" y="5623965"/>
              <a:ext cx="6761419" cy="7948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40000"/>
                </a:lnSpc>
                <a:buFontTx/>
                <a:buNone/>
              </a:pP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Könyvvizsgáló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/</a:t>
              </a: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esküt tett könyvvizsgáló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 </a:t>
              </a:r>
              <a: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/>
              </a:r>
              <a:br>
                <a:rPr lang="de-DE" altLang="de-DE" sz="16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</a:br>
              <a:r>
                <a:rPr lang="hu-HU" altLang="de-DE" sz="1600" dirty="0" smtClean="0">
                  <a:solidFill>
                    <a:srgbClr val="336699"/>
                  </a:solidFill>
                  <a:latin typeface="Arial" charset="0"/>
                  <a:cs typeface="Arial" charset="0"/>
                </a:rPr>
                <a:t>jog szerinti könyvvizsgálatok</a:t>
              </a:r>
              <a:endParaRPr lang="de-DE" altLang="de-DE" sz="1600" dirty="0">
                <a:solidFill>
                  <a:srgbClr val="33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303" name="Textfeld 2"/>
            <p:cNvSpPr txBox="1">
              <a:spLocks noChangeArrowheads="1"/>
            </p:cNvSpPr>
            <p:nvPr/>
          </p:nvSpPr>
          <p:spPr bwMode="auto">
            <a:xfrm>
              <a:off x="2662486" y="2006026"/>
              <a:ext cx="1796373" cy="31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00000"/>
                </a:lnSpc>
                <a:buFontTx/>
                <a:buNone/>
              </a:pP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Közfelügyelet</a:t>
              </a:r>
              <a:endParaRPr lang="de-DE" altLang="de-DE" sz="1400" dirty="0">
                <a:solidFill>
                  <a:srgbClr val="336699"/>
                </a:solidFill>
                <a:latin typeface="Arial" charset="0"/>
              </a:endParaRPr>
            </a:p>
          </p:txBody>
        </p:sp>
        <p:cxnSp>
          <p:nvCxnSpPr>
            <p:cNvPr id="12304" name="Gerade Verbindung mit Pfeil 63"/>
            <p:cNvCxnSpPr>
              <a:cxnSpLocks noChangeShapeType="1"/>
            </p:cNvCxnSpPr>
            <p:nvPr/>
          </p:nvCxnSpPr>
          <p:spPr bwMode="auto">
            <a:xfrm>
              <a:off x="4762373" y="2022145"/>
              <a:ext cx="0" cy="464492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5" name="Textfeld 71"/>
            <p:cNvSpPr txBox="1">
              <a:spLocks noChangeArrowheads="1"/>
            </p:cNvSpPr>
            <p:nvPr/>
          </p:nvSpPr>
          <p:spPr bwMode="auto">
            <a:xfrm>
              <a:off x="1771593" y="5096294"/>
              <a:ext cx="2868859" cy="450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  <a:buFontTx/>
                <a:buNone/>
              </a:pPr>
              <a:r>
                <a:rPr lang="hu-HU" altLang="de-DE" sz="1600" dirty="0" smtClean="0">
                  <a:solidFill>
                    <a:srgbClr val="336699"/>
                  </a:solidFill>
                  <a:latin typeface="Arial" charset="0"/>
                </a:rPr>
                <a:t>Kamarai ellenőrzés</a:t>
              </a:r>
              <a:endParaRPr lang="en-GB" altLang="de-DE" sz="1600" dirty="0">
                <a:solidFill>
                  <a:srgbClr val="336699"/>
                </a:solidFill>
                <a:latin typeface="Arial" charset="0"/>
              </a:endParaRPr>
            </a:p>
          </p:txBody>
        </p:sp>
        <p:sp>
          <p:nvSpPr>
            <p:cNvPr id="12306" name="Textfeld 33"/>
            <p:cNvSpPr txBox="1">
              <a:spLocks noChangeArrowheads="1"/>
            </p:cNvSpPr>
            <p:nvPr/>
          </p:nvSpPr>
          <p:spPr bwMode="auto">
            <a:xfrm>
              <a:off x="4830502" y="3391432"/>
              <a:ext cx="1884370" cy="450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  <a:buFontTx/>
                <a:buNone/>
              </a:pPr>
              <a:r>
                <a:rPr lang="hu-HU" altLang="de-DE" sz="1600" dirty="0" smtClean="0">
                  <a:solidFill>
                    <a:srgbClr val="336699"/>
                  </a:solidFill>
                  <a:latin typeface="Arial" charset="0"/>
                </a:rPr>
                <a:t>jelentések</a:t>
              </a:r>
              <a:endParaRPr lang="de-DE" altLang="de-DE" sz="1600" dirty="0">
                <a:solidFill>
                  <a:srgbClr val="336699"/>
                </a:solidFill>
                <a:latin typeface="Arial" charset="0"/>
              </a:endParaRPr>
            </a:p>
          </p:txBody>
        </p:sp>
        <p:sp>
          <p:nvSpPr>
            <p:cNvPr id="12307" name="Textfeld 33"/>
            <p:cNvSpPr txBox="1">
              <a:spLocks noChangeArrowheads="1"/>
            </p:cNvSpPr>
            <p:nvPr/>
          </p:nvSpPr>
          <p:spPr bwMode="auto">
            <a:xfrm>
              <a:off x="1590813" y="3341489"/>
              <a:ext cx="1624126" cy="41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  <a:buFontTx/>
                <a:buNone/>
              </a:pPr>
              <a:r>
                <a:rPr lang="hu-HU" altLang="de-DE" sz="1600" dirty="0" smtClean="0">
                  <a:solidFill>
                    <a:srgbClr val="336699"/>
                  </a:solidFill>
                  <a:latin typeface="Arial" charset="0"/>
                </a:rPr>
                <a:t>intézkedések</a:t>
              </a:r>
              <a:endParaRPr lang="de-DE" altLang="de-DE" sz="1600" dirty="0">
                <a:solidFill>
                  <a:srgbClr val="336699"/>
                </a:solidFill>
                <a:latin typeface="Arial" charset="0"/>
              </a:endParaRP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1713062" y="1462088"/>
              <a:ext cx="6744852" cy="5602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54000" rIns="54000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FontTx/>
                <a:buNone/>
                <a:defRPr/>
              </a:pPr>
              <a:r>
                <a:rPr lang="hu-HU" altLang="de-DE" sz="1600" b="1" dirty="0" smtClean="0">
                  <a:solidFill>
                    <a:srgbClr val="336699"/>
                  </a:solidFill>
                  <a:latin typeface="Arial" charset="0"/>
                </a:rPr>
                <a:t>Könyvvizsgálói közfelügyeleti bizottság </a:t>
              </a:r>
              <a:r>
                <a:rPr lang="de-DE" altLang="de-DE" sz="1600" b="1" dirty="0" smtClean="0">
                  <a:solidFill>
                    <a:srgbClr val="336699"/>
                  </a:solidFill>
                  <a:latin typeface="Arial" charset="0"/>
                </a:rPr>
                <a:t>(AOC)</a:t>
              </a:r>
              <a:r>
                <a:rPr lang="de-DE" altLang="de-DE" sz="1200" b="1" dirty="0" smtClean="0">
                  <a:solidFill>
                    <a:srgbClr val="336699"/>
                  </a:solidFill>
                  <a:latin typeface="Arial" charset="0"/>
                </a:rPr>
                <a:t/>
              </a:r>
              <a:br>
                <a:rPr lang="de-DE" altLang="de-DE" sz="1200" b="1" dirty="0" smtClean="0">
                  <a:solidFill>
                    <a:srgbClr val="336699"/>
                  </a:solidFill>
                  <a:latin typeface="Arial" charset="0"/>
                </a:rPr>
              </a:br>
              <a:r>
                <a:rPr lang="de-DE" altLang="de-DE" sz="1200" b="1" dirty="0" smtClean="0">
                  <a:solidFill>
                    <a:srgbClr val="336699"/>
                  </a:solidFill>
                  <a:latin typeface="Arial" charset="0"/>
                </a:rPr>
                <a:t>(10 </a:t>
              </a:r>
              <a:r>
                <a:rPr lang="hu-HU" altLang="de-DE" sz="1200" b="1" dirty="0" smtClean="0">
                  <a:solidFill>
                    <a:srgbClr val="336699"/>
                  </a:solidFill>
                  <a:latin typeface="Arial" charset="0"/>
                </a:rPr>
                <a:t>tag</a:t>
              </a:r>
              <a:r>
                <a:rPr lang="de-DE" altLang="de-DE" sz="1200" b="1" dirty="0" smtClean="0">
                  <a:solidFill>
                    <a:srgbClr val="336699"/>
                  </a:solidFill>
                  <a:latin typeface="Arial" charset="0"/>
                </a:rPr>
                <a:t>)</a:t>
              </a:r>
              <a:endParaRPr lang="en-US" altLang="de-DE" sz="1200" b="1" dirty="0" smtClean="0">
                <a:solidFill>
                  <a:srgbClr val="336699"/>
                </a:solidFill>
                <a:latin typeface="Arial" charset="0"/>
              </a:endParaRPr>
            </a:p>
          </p:txBody>
        </p:sp>
        <p:cxnSp>
          <p:nvCxnSpPr>
            <p:cNvPr id="12309" name="Gerade Verbindung mit Pfeil 70"/>
            <p:cNvCxnSpPr>
              <a:cxnSpLocks noChangeShapeType="1"/>
            </p:cNvCxnSpPr>
            <p:nvPr/>
          </p:nvCxnSpPr>
          <p:spPr bwMode="auto">
            <a:xfrm rot="-5400000">
              <a:off x="4485800" y="3728594"/>
              <a:ext cx="553147" cy="0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0" name="Textfeld 7"/>
            <p:cNvSpPr txBox="1">
              <a:spLocks noChangeArrowheads="1"/>
            </p:cNvSpPr>
            <p:nvPr/>
          </p:nvSpPr>
          <p:spPr bwMode="auto">
            <a:xfrm>
              <a:off x="-65063" y="3789085"/>
              <a:ext cx="1496906" cy="1962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sz="32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lnSpc>
                  <a:spcPct val="150000"/>
                </a:lnSpc>
                <a:buChar char="–"/>
                <a:defRPr sz="28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lnSpc>
                  <a:spcPct val="150000"/>
                </a:lnSpc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lnSpc>
                  <a:spcPct val="150000"/>
                </a:lnSpc>
                <a:buChar char="–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lnSpc>
                  <a:spcPct val="150000"/>
                </a:lnSpc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40000"/>
                </a:lnSpc>
                <a:buFontTx/>
                <a:buNone/>
              </a:pPr>
              <a:r>
                <a:rPr lang="hu-HU" altLang="de-DE" sz="1400" dirty="0" smtClean="0">
                  <a:solidFill>
                    <a:srgbClr val="336699"/>
                  </a:solidFill>
                  <a:latin typeface="Arial" charset="0"/>
                </a:rPr>
                <a:t>Igazolja a szakértői ellenőrzésben történő részvételt vagy a mentességet</a:t>
              </a:r>
              <a:endParaRPr lang="de-DE" altLang="de-DE" sz="1400" dirty="0">
                <a:solidFill>
                  <a:srgbClr val="336699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50000"/>
              </a:lnSpc>
              <a:defRPr sz="32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lnSpc>
                <a:spcPct val="150000"/>
              </a:lnSpc>
              <a:buChar char="–"/>
              <a:defRPr sz="28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150000"/>
              </a:lnSpc>
              <a:defRPr sz="24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150000"/>
              </a:lnSpc>
              <a:buChar char="–"/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fld id="{D6BEDC66-E4D6-44B3-9E62-C0F69736A583}" type="slidenum">
              <a:rPr lang="de-DE" altLang="de-DE" sz="1400" smtClean="0">
                <a:solidFill>
                  <a:srgbClr val="003399"/>
                </a:solidFill>
                <a:latin typeface="Arial" charset="0"/>
              </a:rPr>
              <a:pPr>
                <a:lnSpc>
                  <a:spcPct val="100000"/>
                </a:lnSpc>
              </a:pPr>
              <a:t>9</a:t>
            </a:fld>
            <a:endParaRPr lang="de-DE" altLang="de-DE" sz="140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908050"/>
            <a:ext cx="7704137" cy="503238"/>
          </a:xfrm>
        </p:spPr>
        <p:txBody>
          <a:bodyPr/>
          <a:lstStyle/>
          <a:p>
            <a:pPr algn="l">
              <a:tabLst>
                <a:tab pos="361950" algn="l"/>
                <a:tab pos="714375" algn="l"/>
              </a:tabLst>
            </a:pP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4.1 </a:t>
            </a:r>
            <a:r>
              <a:rPr lang="hu-HU" altLang="de-DE" sz="2400" dirty="0" smtClean="0">
                <a:solidFill>
                  <a:srgbClr val="336699"/>
                </a:solidFill>
                <a:latin typeface="Arial" charset="0"/>
              </a:rPr>
              <a:t>Kamarai minőség-ellenőrzési rendszer </a:t>
            </a:r>
            <a:r>
              <a:rPr lang="de-DE" altLang="de-DE" sz="2400" dirty="0" smtClean="0">
                <a:solidFill>
                  <a:srgbClr val="336699"/>
                </a:solidFill>
                <a:latin typeface="Arial" charset="0"/>
              </a:rPr>
              <a:t>(2)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976313" y="1628775"/>
            <a:ext cx="8059737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00000"/>
              </a:lnSpc>
              <a:buNone/>
              <a:defRPr/>
            </a:pPr>
            <a:r>
              <a:rPr lang="hu-HU" altLang="de-DE" b="1" dirty="0" smtClean="0">
                <a:solidFill>
                  <a:srgbClr val="336699"/>
                </a:solidFill>
              </a:rPr>
              <a:t>Hatáskör</a:t>
            </a:r>
          </a:p>
          <a:p>
            <a:pPr marL="609600" indent="-609600">
              <a:lnSpc>
                <a:spcPct val="100000"/>
              </a:lnSpc>
              <a:defRPr/>
            </a:pPr>
            <a:r>
              <a:rPr lang="hu-HU" altLang="de-DE" dirty="0" smtClean="0">
                <a:solidFill>
                  <a:srgbClr val="336699"/>
                </a:solidFill>
              </a:rPr>
              <a:t>Biztosítja: A belső minőség-ellenőrzési rendszer megfelel a minőség-ellenőrzési szabályoknak, rendelkezéseknek</a:t>
            </a:r>
          </a:p>
          <a:p>
            <a:pPr marL="609600" indent="-609600">
              <a:lnSpc>
                <a:spcPct val="100000"/>
              </a:lnSpc>
              <a:defRPr/>
            </a:pPr>
            <a:r>
              <a:rPr lang="hu-HU" altLang="de-DE" dirty="0" smtClean="0">
                <a:solidFill>
                  <a:srgbClr val="336699"/>
                </a:solidFill>
              </a:rPr>
              <a:t>Tervek és ellenőrzések tesztelése </a:t>
            </a:r>
            <a:r>
              <a:rPr lang="de-DE" altLang="de-DE" dirty="0" smtClean="0">
                <a:solidFill>
                  <a:srgbClr val="336699"/>
                </a:solidFill>
              </a:rPr>
              <a:t>(</a:t>
            </a:r>
            <a:r>
              <a:rPr lang="hu-HU" altLang="de-DE" dirty="0" smtClean="0">
                <a:solidFill>
                  <a:srgbClr val="336699"/>
                </a:solidFill>
              </a:rPr>
              <a:t>megfelelés és hatékonyság</a:t>
            </a:r>
            <a:r>
              <a:rPr lang="de-DE" altLang="de-DE" dirty="0" smtClean="0">
                <a:solidFill>
                  <a:srgbClr val="336699"/>
                </a:solidFill>
              </a:rPr>
              <a:t>)</a:t>
            </a:r>
            <a:r>
              <a:rPr lang="de-DE" altLang="de-DE" dirty="0">
                <a:solidFill>
                  <a:srgbClr val="336699"/>
                </a:solidFill>
              </a:rPr>
              <a:t/>
            </a:r>
            <a:br>
              <a:rPr lang="de-DE" altLang="de-DE" dirty="0">
                <a:solidFill>
                  <a:srgbClr val="336699"/>
                </a:solidFill>
              </a:rPr>
            </a:br>
            <a:endParaRPr lang="de-DE" altLang="de-DE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buFontTx/>
              <a:buNone/>
              <a:defRPr/>
            </a:pPr>
            <a:r>
              <a:rPr lang="hu-HU" altLang="de-DE" sz="2400" b="1" dirty="0" smtClean="0">
                <a:solidFill>
                  <a:srgbClr val="336699"/>
                </a:solidFill>
              </a:rPr>
              <a:t>Kötelezettség</a:t>
            </a:r>
            <a:r>
              <a:rPr lang="de-DE" altLang="de-DE" sz="2400" b="1" dirty="0" smtClean="0">
                <a:solidFill>
                  <a:srgbClr val="336699"/>
                </a:solidFill>
              </a:rPr>
              <a:t> </a:t>
            </a:r>
            <a:endParaRPr lang="de-DE" altLang="de-DE" sz="2400" b="1" dirty="0">
              <a:solidFill>
                <a:srgbClr val="336699"/>
              </a:solidFill>
            </a:endParaRPr>
          </a:p>
          <a:p>
            <a:pPr marL="609600" indent="-609600">
              <a:lnSpc>
                <a:spcPct val="100000"/>
              </a:lnSpc>
              <a:defRPr/>
            </a:pPr>
            <a:r>
              <a:rPr lang="hu-HU" altLang="de-DE" dirty="0" smtClean="0">
                <a:solidFill>
                  <a:srgbClr val="336699"/>
                </a:solidFill>
              </a:rPr>
              <a:t>Jog szerinti könyvvizsgálók</a:t>
            </a:r>
            <a:r>
              <a:rPr lang="de-DE" altLang="de-DE" dirty="0" smtClean="0">
                <a:solidFill>
                  <a:srgbClr val="336699"/>
                </a:solidFill>
              </a:rPr>
              <a:t>: </a:t>
            </a:r>
            <a:r>
              <a:rPr lang="de-DE" altLang="de-DE" dirty="0">
                <a:solidFill>
                  <a:srgbClr val="336699"/>
                </a:solidFill>
              </a:rPr>
              <a:t/>
            </a:r>
            <a:br>
              <a:rPr lang="de-DE" altLang="de-DE" dirty="0">
                <a:solidFill>
                  <a:srgbClr val="336699"/>
                </a:solidFill>
              </a:rPr>
            </a:br>
            <a:r>
              <a:rPr lang="hu-HU" altLang="de-DE" dirty="0" smtClean="0">
                <a:solidFill>
                  <a:srgbClr val="336699"/>
                </a:solidFill>
              </a:rPr>
              <a:t>6 évente </a:t>
            </a:r>
            <a:r>
              <a:rPr lang="de-DE" altLang="de-DE" dirty="0" smtClean="0">
                <a:solidFill>
                  <a:srgbClr val="336699"/>
                </a:solidFill>
              </a:rPr>
              <a:t>(</a:t>
            </a:r>
            <a:r>
              <a:rPr lang="hu-HU" altLang="de-DE" dirty="0" err="1" smtClean="0">
                <a:solidFill>
                  <a:srgbClr val="336699"/>
                </a:solidFill>
              </a:rPr>
              <a:t>kb</a:t>
            </a:r>
            <a:r>
              <a:rPr lang="de-DE" altLang="de-DE" dirty="0" smtClean="0">
                <a:solidFill>
                  <a:srgbClr val="336699"/>
                </a:solidFill>
              </a:rPr>
              <a:t>. 3,700)</a:t>
            </a:r>
            <a:endParaRPr lang="de-DE" altLang="de-DE" dirty="0">
              <a:solidFill>
                <a:srgbClr val="336699"/>
              </a:solidFill>
            </a:endParaRPr>
          </a:p>
          <a:p>
            <a:pPr marL="609600" indent="-609600">
              <a:lnSpc>
                <a:spcPct val="100000"/>
              </a:lnSpc>
              <a:defRPr/>
            </a:pPr>
            <a:r>
              <a:rPr lang="hu-HU" altLang="de-DE" dirty="0" smtClean="0">
                <a:solidFill>
                  <a:srgbClr val="336699"/>
                </a:solidFill>
              </a:rPr>
              <a:t>Közérdeklődésre számot tartó gazdálkodók könyvvizsgálói</a:t>
            </a:r>
            <a:r>
              <a:rPr lang="de-DE" altLang="de-DE" dirty="0" smtClean="0">
                <a:solidFill>
                  <a:srgbClr val="336699"/>
                </a:solidFill>
              </a:rPr>
              <a:t>: </a:t>
            </a:r>
            <a:r>
              <a:rPr lang="de-DE" altLang="de-DE" dirty="0">
                <a:solidFill>
                  <a:srgbClr val="336699"/>
                </a:solidFill>
              </a:rPr>
              <a:t/>
            </a:r>
            <a:br>
              <a:rPr lang="de-DE" altLang="de-DE" dirty="0">
                <a:solidFill>
                  <a:srgbClr val="336699"/>
                </a:solidFill>
              </a:rPr>
            </a:br>
            <a:r>
              <a:rPr lang="hu-HU" altLang="de-DE" dirty="0" smtClean="0">
                <a:solidFill>
                  <a:srgbClr val="336699"/>
                </a:solidFill>
              </a:rPr>
              <a:t>3 évente </a:t>
            </a:r>
            <a:r>
              <a:rPr lang="de-DE" altLang="de-DE" dirty="0" smtClean="0">
                <a:solidFill>
                  <a:srgbClr val="336699"/>
                </a:solidFill>
              </a:rPr>
              <a:t>(</a:t>
            </a:r>
            <a:r>
              <a:rPr lang="hu-HU" altLang="de-DE" dirty="0" err="1" smtClean="0">
                <a:solidFill>
                  <a:srgbClr val="336699"/>
                </a:solidFill>
              </a:rPr>
              <a:t>kb</a:t>
            </a:r>
            <a:r>
              <a:rPr lang="de-DE" altLang="de-DE" dirty="0" smtClean="0">
                <a:solidFill>
                  <a:srgbClr val="336699"/>
                </a:solidFill>
              </a:rPr>
              <a:t>. 100)</a:t>
            </a:r>
            <a:endParaRPr lang="de-DE" altLang="de-DE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klogo">
  <a:themeElements>
    <a:clrScheme name="">
      <a:dk1>
        <a:srgbClr val="000000"/>
      </a:dk1>
      <a:lt1>
        <a:srgbClr val="000052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AB3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wpklog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pk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k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k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k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k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k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k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4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Pages>39</Pages>
  <Words>909</Words>
  <Application>Microsoft Office PowerPoint</Application>
  <PresentationFormat>Diavetítés a képernyőre (4:3 oldalarány)</PresentationFormat>
  <Paragraphs>222</Paragraphs>
  <Slides>19</Slides>
  <Notes>19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wpklogo</vt:lpstr>
      <vt:lpstr>1_Benutzerdefiniertes Design</vt:lpstr>
      <vt:lpstr>Benutzerdefiniertes Design</vt:lpstr>
      <vt:lpstr>A könyvvizsgálók helyzete Németországban </vt:lpstr>
      <vt:lpstr> Áttekintés</vt:lpstr>
      <vt:lpstr>1. A szakma felépítése (1)</vt:lpstr>
      <vt:lpstr>1. A szakma felépítése (2) </vt:lpstr>
      <vt:lpstr>2. Jogszabályi keret</vt:lpstr>
      <vt:lpstr>3. Német könyvvizsgálói közfelügyeleti rendszer</vt:lpstr>
      <vt:lpstr>4. Minőség-biztosítás</vt:lpstr>
      <vt:lpstr>4.1 Kamarai minőség-ellenőrzési rendszer (1) </vt:lpstr>
      <vt:lpstr>4.1 Kamarai minőség-ellenőrzési rendszer (2)</vt:lpstr>
      <vt:lpstr>4.1 Kamarai minőség-ellenőrzési rendszer (3)           </vt:lpstr>
      <vt:lpstr>4.2 Közfelügyeleti minőség-ellenőrzés  (1)  </vt:lpstr>
      <vt:lpstr>4.2 Közfelügyeleti minőség-ellenőrzés (2)</vt:lpstr>
      <vt:lpstr>4.2 Közfelügyeleti minőség-ellenőrzés (3)         </vt:lpstr>
      <vt:lpstr>5. Fegyelmi felügyelet (vizsgálatok)</vt:lpstr>
      <vt:lpstr>6. Kötelező továbbképzés</vt:lpstr>
      <vt:lpstr>7.1 Legújabb politikai fejlemények (1) </vt:lpstr>
      <vt:lpstr>7.2 Legújabb politikai fejlemények (2)   </vt:lpstr>
      <vt:lpstr>THANK YOU FOR YOUR  ATTENTION! </vt:lpstr>
      <vt:lpstr>BacK Up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Rechts-, steuerberatende und wirtschaftsprüfende Berufe in Deutschland</dc:title>
  <dc:creator>Wirtschaftsprüferkammer</dc:creator>
  <cp:lastModifiedBy>mbernadett</cp:lastModifiedBy>
  <cp:revision>1134</cp:revision>
  <cp:lastPrinted>2014-08-15T12:56:16Z</cp:lastPrinted>
  <dcterms:created xsi:type="dcterms:W3CDTF">1996-09-09T21:14:24Z</dcterms:created>
  <dcterms:modified xsi:type="dcterms:W3CDTF">2014-09-08T10:12:04Z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-1511539648</vt:i4>
  </property>
  <property fmtid="{D5CDD505-2E9C-101B-9397-08002B2CF9AE}" pid="3" name="_NewReviewCycle">
    <vt:lpwstr/>
  </property>
  <property fmtid="{D5CDD505-2E9C-101B-9397-08002B2CF9AE}" pid="4" name="_EmailSubject">
    <vt:lpwstr>Invitation_Annual Conference_Hungary</vt:lpwstr>
  </property>
  <property fmtid="{D5CDD505-2E9C-101B-9397-08002B2CF9AE}" pid="5" name="_AuthorEmail">
    <vt:lpwstr>securs@securs.de</vt:lpwstr>
  </property>
  <property fmtid="{D5CDD505-2E9C-101B-9397-08002B2CF9AE}" pid="6" name="_AuthorEmailDisplayName">
    <vt:lpwstr>S E C U R S  INT'L.® (securs@securs.de)</vt:lpwstr>
  </property>
</Properties>
</file>