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07" r:id="rId3"/>
    <p:sldId id="309" r:id="rId4"/>
    <p:sldId id="308" r:id="rId5"/>
    <p:sldId id="362" r:id="rId6"/>
    <p:sldId id="363" r:id="rId7"/>
    <p:sldId id="364" r:id="rId8"/>
    <p:sldId id="365" r:id="rId9"/>
    <p:sldId id="366" r:id="rId10"/>
    <p:sldId id="370" r:id="rId11"/>
    <p:sldId id="367" r:id="rId12"/>
    <p:sldId id="368" r:id="rId13"/>
    <p:sldId id="369" r:id="rId14"/>
    <p:sldId id="372" r:id="rId15"/>
    <p:sldId id="373" r:id="rId16"/>
    <p:sldId id="374" r:id="rId17"/>
    <p:sldId id="37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79D"/>
    <a:srgbClr val="E6E6E6"/>
    <a:srgbClr val="D7E1DF"/>
    <a:srgbClr val="ECF1F0"/>
    <a:srgbClr val="A3BAD1"/>
    <a:srgbClr val="557FA9"/>
    <a:srgbClr val="EF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főfoglalkozású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541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92E-438D-B8A7-EF838485CD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Munka1!$A$2:$A$6</c:f>
              <c:strCache>
                <c:ptCount val="5"/>
                <c:pt idx="0">
                  <c:v>31-40</c:v>
                </c:pt>
                <c:pt idx="1">
                  <c:v>41-50</c:v>
                </c:pt>
                <c:pt idx="2">
                  <c:v>51-60</c:v>
                </c:pt>
                <c:pt idx="3">
                  <c:v>61-69</c:v>
                </c:pt>
                <c:pt idx="4">
                  <c:v>70-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71</c:v>
                </c:pt>
                <c:pt idx="1">
                  <c:v>541</c:v>
                </c:pt>
                <c:pt idx="2">
                  <c:v>874</c:v>
                </c:pt>
                <c:pt idx="3">
                  <c:v>932</c:v>
                </c:pt>
                <c:pt idx="4">
                  <c:v>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2E-438D-B8A7-EF838485C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F9730-032B-4902-B5A5-7F332CA7E0FD}" type="datetimeFigureOut">
              <a:rPr lang="hu-HU" smtClean="0"/>
              <a:pPr/>
              <a:t>2016.06.13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1BE36-8DAB-438F-B62F-FB1A117E2F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91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9455-180E-463A-BF0F-E0AF5D151B69}" type="datetimeFigureOut">
              <a:rPr lang="hu-HU" smtClean="0"/>
              <a:pPr/>
              <a:t>2016.06.13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BE07F-6B8F-4E59-92CD-AA0BCBA6BD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65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72C6D5-7F88-4D5F-84BC-22BAAAD88EB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8784976" cy="365125"/>
          </a:xfr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79512" y="6381328"/>
            <a:ext cx="878497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E72C6D5-7F88-4D5F-84BC-22BAAAD88EB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475252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hu-HU" sz="5400" dirty="0">
                <a:solidFill>
                  <a:srgbClr val="7BA79D"/>
                </a:solidFill>
                <a:ea typeface="+mn-ea"/>
                <a:cs typeface="+mn-cs"/>
              </a:rPr>
              <a:t>A kamara jövőképe – lehetőségek és korlátok</a:t>
            </a:r>
            <a: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hu-HU" sz="4800" dirty="0">
                <a:solidFill>
                  <a:srgbClr val="7BA79D">
                    <a:lumMod val="75000"/>
                  </a:srgbClr>
                </a:solidFill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17" name="Tartalom helye 16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	</a:t>
            </a:r>
          </a:p>
          <a:p>
            <a:pPr marL="0" indent="0">
              <a:buNone/>
            </a:pPr>
            <a:r>
              <a:rPr lang="hu-HU" sz="6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</a:t>
            </a:r>
            <a:r>
              <a:rPr lang="hu-HU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       Dr. Pál Tibor elnök</a:t>
            </a:r>
          </a:p>
        </p:txBody>
      </p:sp>
    </p:spTree>
    <p:extLst>
      <p:ext uri="{BB962C8B-B14F-4D97-AF65-F5344CB8AC3E}">
        <p14:creationId xmlns:p14="http://schemas.microsoft.com/office/powerpoint/2010/main" val="55043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Tagok életkor szerinti megoszlása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899592" y="3140968"/>
          <a:ext cx="6984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395536" y="1628800"/>
          <a:ext cx="7848872" cy="1436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effectLst/>
                        </a:rPr>
                        <a:t>Életkor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effectLst/>
                        </a:rPr>
                        <a:t>Főfoglalkozású (fő) 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Megoszlás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effectLst/>
                        </a:rPr>
                        <a:t>Szüneteltető (fő)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Megoszlás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effectLst/>
                        </a:rPr>
                        <a:t>Összesen (fő)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31-40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2,57%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48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2,25%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119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41-50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541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19,59%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645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30,21%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1186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51-60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874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31,64%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830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38,88%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1704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61-69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932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33,74%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531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24,87%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1463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70-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344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12,46%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81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>
                          <a:effectLst/>
                        </a:rPr>
                        <a:t>3,79%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u="none" strike="noStrike" dirty="0">
                          <a:effectLst/>
                        </a:rPr>
                        <a:t>425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 (fő)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2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A kamarai tagság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u-HU" sz="2800" dirty="0">
                <a:solidFill>
                  <a:srgbClr val="7BA79D"/>
                </a:solidFill>
              </a:rPr>
              <a:t>Várható létszám csökkenés: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demográfiai okok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utánpótlás csökkenése – jelentkezési 	  adatok a könyvvizsgálói képzésre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minőségi kérdések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informatikai kihívások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továbbképzési elvárások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egyéb okok (</a:t>
            </a:r>
            <a:r>
              <a:rPr lang="hu-HU" sz="2800" dirty="0" err="1">
                <a:solidFill>
                  <a:srgbClr val="7BA79D"/>
                </a:solidFill>
              </a:rPr>
              <a:t>presztizs</a:t>
            </a:r>
            <a:r>
              <a:rPr lang="hu-HU" sz="2800" dirty="0">
                <a:solidFill>
                  <a:srgbClr val="7BA79D"/>
                </a:solidFill>
              </a:rPr>
              <a:t>-csökkenés, 	   	  kockázatok, adatszolgáltatás, biztosítás)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2426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Mit kell tenni?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A kamara a tagok (és a megbízóik) szakmai érdekeit képviselő köztestület - </a:t>
            </a:r>
          </a:p>
          <a:p>
            <a:r>
              <a:rPr lang="hu-HU" sz="2800" dirty="0">
                <a:solidFill>
                  <a:srgbClr val="7BA79D"/>
                </a:solidFill>
              </a:rPr>
              <a:t>A kamarai környezetet szabályozó tényezőket – a lehetőségek szerint – befolyásolni kell – reális elvárás: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hely és szerep,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köztestületi jelleg,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nemzetközi kapcsolatok,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elismert szakemberek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5881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Szükséges döntések – különböző változatok 1</a:t>
            </a:r>
            <a:br>
              <a:rPr lang="hu-HU" dirty="0"/>
            </a:b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000" b="1" dirty="0">
                <a:solidFill>
                  <a:srgbClr val="7BA79D"/>
                </a:solidFill>
              </a:rPr>
              <a:t>A jelenlegi jogszabályi feltételrendszeren belül: </a:t>
            </a:r>
            <a:r>
              <a:rPr lang="hu-HU" sz="2000" dirty="0">
                <a:solidFill>
                  <a:srgbClr val="7BA79D"/>
                </a:solidFill>
              </a:rPr>
              <a:t>(feladatok maradnak, PÁK-</a:t>
            </a:r>
            <a:r>
              <a:rPr lang="hu-HU" sz="2000" dirty="0" err="1">
                <a:solidFill>
                  <a:srgbClr val="7BA79D"/>
                </a:solidFill>
              </a:rPr>
              <a:t>kal</a:t>
            </a:r>
            <a:r>
              <a:rPr lang="hu-HU" sz="2000" dirty="0">
                <a:solidFill>
                  <a:srgbClr val="7BA79D"/>
                </a:solidFill>
              </a:rPr>
              <a:t>, vagy nélküle)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7BA79D"/>
                </a:solidFill>
              </a:rPr>
              <a:t> </a:t>
            </a:r>
            <a:r>
              <a:rPr lang="hu-HU" sz="2800" dirty="0">
                <a:solidFill>
                  <a:srgbClr val="7BA79D"/>
                </a:solidFill>
              </a:rPr>
              <a:t>– az ötéves program fő elemei változatlanul           	végrehajthatók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- kamara elsőfok – közfelügyelet (végső 		hatóság) – másodfok</a:t>
            </a:r>
          </a:p>
          <a:p>
            <a:pPr>
              <a:buFontTx/>
              <a:buChar char="-"/>
            </a:pPr>
            <a:r>
              <a:rPr lang="hu-HU" sz="2800" dirty="0">
                <a:solidFill>
                  <a:srgbClr val="7BA79D"/>
                </a:solidFill>
              </a:rPr>
              <a:t>konszenzus, támogató hozzáállás, 	szakmaiság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- </a:t>
            </a:r>
            <a:r>
              <a:rPr lang="hu-HU" sz="3000" dirty="0">
                <a:solidFill>
                  <a:srgbClr val="7BA79D"/>
                </a:solidFill>
              </a:rPr>
              <a:t>finanszírozás – új  modell – feladathoz,    taglétszámhoz rendelve</a:t>
            </a:r>
            <a:r>
              <a:rPr lang="hu-HU" sz="2800" dirty="0">
                <a:solidFill>
                  <a:srgbClr val="7BA79D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152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7BA79D">
                    <a:lumMod val="75000"/>
                  </a:srgbClr>
                </a:solidFill>
              </a:rPr>
              <a:t/>
            </a:r>
            <a:br>
              <a:rPr lang="hu-HU" sz="4000" dirty="0">
                <a:solidFill>
                  <a:srgbClr val="7BA79D">
                    <a:lumMod val="75000"/>
                  </a:srgbClr>
                </a:solidFill>
              </a:rPr>
            </a:br>
            <a:r>
              <a:rPr lang="hu-HU" sz="4000" dirty="0">
                <a:solidFill>
                  <a:srgbClr val="7BA79D">
                    <a:lumMod val="75000"/>
                  </a:srgbClr>
                </a:solidFill>
              </a:rPr>
              <a:t>Szükséges döntések – különböző változatok 2</a:t>
            </a:r>
            <a:br>
              <a:rPr lang="hu-HU" sz="4000" dirty="0">
                <a:solidFill>
                  <a:srgbClr val="7BA79D">
                    <a:lumMod val="75000"/>
                  </a:srgb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000" b="1" dirty="0">
                <a:solidFill>
                  <a:srgbClr val="7BA79D"/>
                </a:solidFill>
              </a:rPr>
              <a:t>Lényeges változás </a:t>
            </a:r>
            <a:r>
              <a:rPr lang="hu-HU" sz="2000" dirty="0">
                <a:solidFill>
                  <a:srgbClr val="7BA79D"/>
                </a:solidFill>
              </a:rPr>
              <a:t>(feladatelvonás) </a:t>
            </a:r>
            <a:r>
              <a:rPr lang="hu-HU" sz="3000" b="1" dirty="0">
                <a:solidFill>
                  <a:srgbClr val="7BA79D"/>
                </a:solidFill>
              </a:rPr>
              <a:t>esetén új koncepció: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- feladatrendszer átalakítása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 – minőségellenőrzésre felkészítés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 – érdekképviselet előtérbe kerülése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 – kritikusabb hangvétel 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- finanszírozás – új  modell – feladathoz,    taglétszámhoz </a:t>
            </a:r>
            <a:r>
              <a:rPr lang="hu-HU" sz="3000">
                <a:solidFill>
                  <a:srgbClr val="7BA79D"/>
                </a:solidFill>
              </a:rPr>
              <a:t>rendelve - ekkor </a:t>
            </a:r>
            <a:r>
              <a:rPr lang="hu-HU" sz="3000" dirty="0">
                <a:solidFill>
                  <a:srgbClr val="7BA79D"/>
                </a:solidFill>
              </a:rPr>
              <a:t>is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76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7BA79D">
                    <a:lumMod val="75000"/>
                  </a:srgbClr>
                </a:solidFill>
              </a:rPr>
              <a:t>Szakmai kérdések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Erdőgazdaságok</a:t>
            </a:r>
          </a:p>
          <a:p>
            <a:r>
              <a:rPr lang="hu-HU" dirty="0" smtClean="0"/>
              <a:t>40 EUR</a:t>
            </a:r>
          </a:p>
          <a:p>
            <a:r>
              <a:rPr lang="hu-HU" dirty="0" smtClean="0"/>
              <a:t>Audit reform, MNKS módosítás</a:t>
            </a:r>
          </a:p>
          <a:p>
            <a:r>
              <a:rPr lang="hu-HU" dirty="0" smtClean="0"/>
              <a:t>Standardok, új jelentés 2016. dec. 15. </a:t>
            </a:r>
            <a:r>
              <a:rPr lang="hu-HU" dirty="0" err="1" smtClean="0"/>
              <a:t>utántól</a:t>
            </a:r>
            <a:endParaRPr lang="hu-HU" dirty="0" smtClean="0"/>
          </a:p>
          <a:p>
            <a:r>
              <a:rPr lang="hu-HU" dirty="0" smtClean="0"/>
              <a:t>MEKH észrevételek – eszköz/forrás egyezőség…</a:t>
            </a:r>
            <a:endParaRPr lang="hu-HU" dirty="0" smtClean="0"/>
          </a:p>
          <a:p>
            <a:r>
              <a:rPr lang="hu-HU" dirty="0" smtClean="0"/>
              <a:t>NAK új jelentésminták 2016. júniustól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706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rgbClr val="7BA79D">
                    <a:lumMod val="75000"/>
                  </a:srgbClr>
                </a:solidFill>
              </a:rPr>
              <a:t>Szakmai kérdések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vagy két jelentés</a:t>
            </a:r>
          </a:p>
          <a:p>
            <a:r>
              <a:rPr lang="hu-HU" dirty="0" smtClean="0"/>
              <a:t>Jelentés nem létező beszámolóról</a:t>
            </a:r>
          </a:p>
          <a:p>
            <a:r>
              <a:rPr lang="hu-HU" dirty="0" smtClean="0"/>
              <a:t>Jelentés, teljességi, beszámoló dátuma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35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81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800" dirty="0"/>
              <a:t>    </a:t>
            </a:r>
          </a:p>
          <a:p>
            <a:pPr marL="0" indent="0">
              <a:buNone/>
            </a:pPr>
            <a:r>
              <a:rPr lang="hu-HU" sz="4800" dirty="0"/>
              <a:t>    </a:t>
            </a:r>
            <a:r>
              <a:rPr lang="hu-HU" sz="4800" dirty="0">
                <a:solidFill>
                  <a:srgbClr val="7BA79D"/>
                </a:solidFill>
              </a:rPr>
              <a:t>Köszönöm a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79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TÉMAKÖRÖK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A jelen     - </a:t>
            </a:r>
            <a:r>
              <a:rPr lang="hu-HU" sz="20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a szabályozói környezet</a:t>
            </a:r>
            <a:endParaRPr lang="hu-HU" sz="2000" dirty="0"/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      	   - a kamara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	       	   - a kamara kapcsolatrendszere</a:t>
            </a:r>
          </a:p>
          <a:p>
            <a:r>
              <a:rPr lang="hu-HU" sz="28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Jövőkép – lehetőségek és korlátok</a:t>
            </a:r>
          </a:p>
          <a:p>
            <a:pPr marL="1828800" lvl="8" indent="0">
              <a:buNone/>
            </a:pPr>
            <a:r>
              <a:rPr lang="hu-HU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   - a szabályozás – lehetséges kimenetek</a:t>
            </a:r>
          </a:p>
          <a:p>
            <a:pPr marL="1828800" lvl="8" indent="0">
              <a:buNone/>
            </a:pPr>
            <a:r>
              <a:rPr lang="hu-HU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   - a könyvvizsgálói piac</a:t>
            </a:r>
          </a:p>
          <a:p>
            <a:pPr marL="1828800" lvl="8" indent="0">
              <a:buNone/>
            </a:pPr>
            <a:r>
              <a:rPr lang="hu-HU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   - a kamarai tagság</a:t>
            </a:r>
          </a:p>
          <a:p>
            <a:r>
              <a:rPr lang="hu-HU" sz="28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Mit kell tenni?</a:t>
            </a:r>
          </a:p>
          <a:p>
            <a:r>
              <a:rPr lang="hu-HU" sz="2800" dirty="0">
                <a:solidFill>
                  <a:srgbClr val="7BA79D">
                    <a:lumMod val="75000"/>
                  </a:srgbClr>
                </a:solidFill>
                <a:ea typeface="+mj-ea"/>
                <a:cs typeface="+mj-cs"/>
              </a:rPr>
              <a:t>Szükséges döntések, különböző változatok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464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hu-HU" dirty="0"/>
              <a:t>A jelen - a szabályozói környezet </a:t>
            </a:r>
            <a:br>
              <a:rPr lang="hu-HU" dirty="0"/>
            </a:br>
            <a:r>
              <a:rPr lang="hu-HU" sz="2700" dirty="0"/>
              <a:t>(„A jövőről akkor tudunk beszélni, ha tisztában vagyunk a jelennel”)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Kérdések és kérdések</a:t>
            </a:r>
          </a:p>
          <a:p>
            <a:r>
              <a:rPr lang="hu-HU" sz="2800" dirty="0">
                <a:solidFill>
                  <a:srgbClr val="7BA79D"/>
                </a:solidFill>
              </a:rPr>
              <a:t>Kamarai törvény – 8 hónapon belül két módosítás - brókerügyek - szigorítás</a:t>
            </a:r>
            <a:br>
              <a:rPr lang="hu-HU" sz="2800" dirty="0">
                <a:solidFill>
                  <a:srgbClr val="7BA79D"/>
                </a:solidFill>
              </a:rPr>
            </a:br>
            <a:r>
              <a:rPr lang="hu-HU" sz="2800" dirty="0">
                <a:solidFill>
                  <a:srgbClr val="7BA79D"/>
                </a:solidFill>
              </a:rPr>
              <a:t>		    - uniós szabályok + a standardok 		      egyes elemei - auditreform</a:t>
            </a:r>
          </a:p>
          <a:p>
            <a:r>
              <a:rPr lang="hu-HU" sz="2800" dirty="0">
                <a:solidFill>
                  <a:srgbClr val="7BA79D"/>
                </a:solidFill>
              </a:rPr>
              <a:t>PÁK?</a:t>
            </a:r>
          </a:p>
          <a:p>
            <a:r>
              <a:rPr lang="hu-HU" sz="2800" dirty="0">
                <a:solidFill>
                  <a:srgbClr val="7BA79D"/>
                </a:solidFill>
              </a:rPr>
              <a:t>ART 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064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hu-HU" dirty="0"/>
              <a:t>A jelen – a kamara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00200"/>
            <a:ext cx="8280920" cy="4565104"/>
          </a:xfrm>
        </p:spPr>
        <p:txBody>
          <a:bodyPr>
            <a:normAutofit lnSpcReduction="10000"/>
          </a:bodyPr>
          <a:lstStyle/>
          <a:p>
            <a:r>
              <a:rPr lang="hu-HU" sz="3000" dirty="0">
                <a:solidFill>
                  <a:srgbClr val="7BA79D"/>
                </a:solidFill>
              </a:rPr>
              <a:t>Ötéves program elfogadása - konszenzus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- minőségellenőrzés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- informatikai lépésváltás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- továbbképzés</a:t>
            </a:r>
          </a:p>
          <a:p>
            <a:pPr marL="0" indent="0">
              <a:buNone/>
            </a:pPr>
            <a:r>
              <a:rPr lang="hu-HU" sz="3000" dirty="0">
                <a:solidFill>
                  <a:srgbClr val="7BA79D"/>
                </a:solidFill>
              </a:rPr>
              <a:t>	- finanszírozás</a:t>
            </a:r>
          </a:p>
          <a:p>
            <a:r>
              <a:rPr lang="hu-HU" sz="3000" dirty="0">
                <a:solidFill>
                  <a:srgbClr val="7BA79D"/>
                </a:solidFill>
              </a:rPr>
              <a:t>Szabályzatok módosítása </a:t>
            </a:r>
          </a:p>
          <a:p>
            <a:r>
              <a:rPr lang="hu-HU" sz="3000" dirty="0">
                <a:solidFill>
                  <a:srgbClr val="7BA79D"/>
                </a:solidFill>
              </a:rPr>
              <a:t>Új elem – feltételes adómegállapítás</a:t>
            </a:r>
          </a:p>
          <a:p>
            <a:r>
              <a:rPr lang="hu-HU" sz="3000" dirty="0">
                <a:solidFill>
                  <a:srgbClr val="7BA79D"/>
                </a:solidFill>
              </a:rPr>
              <a:t>Adatszolgáltatás </a:t>
            </a:r>
          </a:p>
          <a:p>
            <a:r>
              <a:rPr lang="hu-HU" sz="3000" dirty="0">
                <a:solidFill>
                  <a:srgbClr val="7BA79D"/>
                </a:solidFill>
              </a:rPr>
              <a:t>Könyvvizsgálói vállalási díjak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826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A jelen – a kamara kapcsolatrendszere - egyeztetések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545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Szakmán belül – számviteli és adótanácsadói, adószakértői szervezetek</a:t>
            </a:r>
          </a:p>
          <a:p>
            <a:pPr lvl="1"/>
            <a:r>
              <a:rPr lang="hu-HU" sz="2400" dirty="0">
                <a:solidFill>
                  <a:srgbClr val="7BA79D"/>
                </a:solidFill>
              </a:rPr>
              <a:t>Együttműködés – a kamarai szerep tisztázása</a:t>
            </a:r>
          </a:p>
          <a:p>
            <a:pPr lvl="1"/>
            <a:r>
              <a:rPr lang="hu-HU" sz="2400" dirty="0">
                <a:solidFill>
                  <a:srgbClr val="7BA79D"/>
                </a:solidFill>
              </a:rPr>
              <a:t>Szakmai kérdések (pl. ki a könyvelő?)</a:t>
            </a:r>
          </a:p>
          <a:p>
            <a:r>
              <a:rPr lang="hu-HU" sz="2800" dirty="0">
                <a:solidFill>
                  <a:srgbClr val="7BA79D"/>
                </a:solidFill>
              </a:rPr>
              <a:t>Hatóságok, irányító szervezetek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 Közfelügyelet, NGM, IM,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 ÁSZ,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 MNB, NAV, MNV</a:t>
            </a:r>
          </a:p>
          <a:p>
            <a:pPr marL="0" indent="0">
              <a:buNone/>
            </a:pPr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-  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0520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Jövőkép – lehetőségek és korlátok 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72408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A szabályozás korlátai – közös felelősség</a:t>
            </a:r>
          </a:p>
          <a:p>
            <a:pPr lvl="1"/>
            <a:r>
              <a:rPr lang="hu-HU" dirty="0">
                <a:solidFill>
                  <a:srgbClr val="7BA79D"/>
                </a:solidFill>
              </a:rPr>
              <a:t>A kamara számára – mozgástér és érdek</a:t>
            </a:r>
          </a:p>
          <a:p>
            <a:pPr lvl="1"/>
            <a:r>
              <a:rPr lang="hu-HU" dirty="0">
                <a:solidFill>
                  <a:srgbClr val="7BA79D"/>
                </a:solidFill>
              </a:rPr>
              <a:t>A hatóság oldaláról – feladatok megoldása</a:t>
            </a:r>
          </a:p>
          <a:p>
            <a:r>
              <a:rPr lang="hu-HU" sz="2800" dirty="0">
                <a:solidFill>
                  <a:srgbClr val="7BA79D"/>
                </a:solidFill>
              </a:rPr>
              <a:t>A piac nyújtotta lehetőségek</a:t>
            </a:r>
          </a:p>
          <a:p>
            <a:r>
              <a:rPr lang="hu-HU" sz="2800" dirty="0">
                <a:solidFill>
                  <a:srgbClr val="7BA79D"/>
                </a:solidFill>
              </a:rPr>
              <a:t>A kamarai tagság szerepe   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02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A szabályozás – lehetséges kimenetek  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672408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Nem változik lényegesen a kamara feltételrendszere – alapvetően a jelenlegi jogszabályi környezet </a:t>
            </a:r>
          </a:p>
          <a:p>
            <a:r>
              <a:rPr lang="hu-HU" sz="2800" dirty="0">
                <a:solidFill>
                  <a:srgbClr val="7BA79D"/>
                </a:solidFill>
              </a:rPr>
              <a:t>Létrejön a PÁK – marad a jelenlegi feladatmegosztás</a:t>
            </a:r>
          </a:p>
          <a:p>
            <a:r>
              <a:rPr lang="hu-HU" sz="2800" dirty="0">
                <a:solidFill>
                  <a:srgbClr val="7BA79D"/>
                </a:solidFill>
              </a:rPr>
              <a:t>Létrejön a PÁK – minden feladatot ellát, elvonások, új kamarai koncepció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252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A könyvvizsgálói piac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0769" y="1519124"/>
            <a:ext cx="8229600" cy="4176464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7BA79D"/>
                </a:solidFill>
              </a:rPr>
              <a:t>Értékhatár – ez is szabályozási kérdés – nincs (értelmes) ok az emelésre</a:t>
            </a:r>
          </a:p>
          <a:p>
            <a:r>
              <a:rPr lang="hu-HU" sz="2800" dirty="0">
                <a:solidFill>
                  <a:srgbClr val="7BA79D"/>
                </a:solidFill>
              </a:rPr>
              <a:t>A létrejövő PÁK-</a:t>
            </a:r>
            <a:r>
              <a:rPr lang="hu-HU" sz="2800" dirty="0" err="1">
                <a:solidFill>
                  <a:srgbClr val="7BA79D"/>
                </a:solidFill>
              </a:rPr>
              <a:t>nak</a:t>
            </a:r>
            <a:r>
              <a:rPr lang="hu-HU" sz="2800" dirty="0">
                <a:solidFill>
                  <a:srgbClr val="7BA79D"/>
                </a:solidFill>
              </a:rPr>
              <a:t> sincs érdekében </a:t>
            </a:r>
          </a:p>
          <a:p>
            <a:r>
              <a:rPr lang="hu-HU" sz="2800" dirty="0">
                <a:solidFill>
                  <a:srgbClr val="7BA79D"/>
                </a:solidFill>
              </a:rPr>
              <a:t>Könyvvizsgálói díjak – minimumdíj – lehetséges és szükséges (minőség, biztonság) – közös felelősség (megbízó – könyvvizsgáló)</a:t>
            </a:r>
          </a:p>
          <a:p>
            <a:r>
              <a:rPr lang="hu-HU" sz="2800" dirty="0">
                <a:solidFill>
                  <a:srgbClr val="7BA79D"/>
                </a:solidFill>
              </a:rPr>
              <a:t>Közép és hosszabb távon a javulás lehetősége  </a:t>
            </a:r>
          </a:p>
          <a:p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691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A kamarai tagság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hu-HU" sz="2800" dirty="0">
                <a:solidFill>
                  <a:srgbClr val="7BA79D"/>
                </a:solidFill>
              </a:rPr>
              <a:t>Várható létszám csökkenés: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demográfiai okok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utánpótlás csökkenése – jelentkezési 	  adatok a könyvvizsgálói képzésre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minőségi kérdések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informatikai kihívások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továbbképzési elvárások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7BA79D"/>
                </a:solidFill>
              </a:rPr>
              <a:t>	- egyéb okok (presztízs-csökkenés, 	   	  kockázatok, adatszolgáltatás, biztosítás)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C6D5-7F88-4D5F-84BC-22BAAAD88EB1}" type="slidenum">
              <a:rPr kumimoji="0" lang="hu-H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u-H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584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5585</TotalTime>
  <Words>389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Office-téma</vt:lpstr>
      <vt:lpstr> A kamara jövőképe – lehetőségek és korlátok </vt:lpstr>
      <vt:lpstr>TÉMAKÖRÖK</vt:lpstr>
      <vt:lpstr>A jelen - a szabályozói környezet  („A jövőről akkor tudunk beszélni, ha tisztában vagyunk a jelennel”) </vt:lpstr>
      <vt:lpstr>A jelen – a kamara  </vt:lpstr>
      <vt:lpstr>A jelen – a kamara kapcsolatrendszere - egyeztetések</vt:lpstr>
      <vt:lpstr>  Jövőkép – lehetőségek és korlátok   </vt:lpstr>
      <vt:lpstr>  A szabályozás – lehetséges kimenetek    </vt:lpstr>
      <vt:lpstr> A könyvvizsgálói piac</vt:lpstr>
      <vt:lpstr> A kamarai tagság</vt:lpstr>
      <vt:lpstr>Tagok életkor szerinti megoszlása</vt:lpstr>
      <vt:lpstr> A kamarai tagság</vt:lpstr>
      <vt:lpstr> Mit kell tenni? </vt:lpstr>
      <vt:lpstr> Szükséges döntések – különböző változatok 1  </vt:lpstr>
      <vt:lpstr> Szükséges döntések – különböző változatok 2 </vt:lpstr>
      <vt:lpstr>Szakmai kérdések </vt:lpstr>
      <vt:lpstr>Szakmai kérdések II.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terika</dc:creator>
  <cp:lastModifiedBy>BARSI Eva</cp:lastModifiedBy>
  <cp:revision>202</cp:revision>
  <dcterms:created xsi:type="dcterms:W3CDTF">2014-05-14T15:02:23Z</dcterms:created>
  <dcterms:modified xsi:type="dcterms:W3CDTF">2016-06-15T10:01:36Z</dcterms:modified>
</cp:coreProperties>
</file>