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89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14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87AB65-9319-466E-88AB-D1AB7BA1A64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8F94AF4-3837-4F2A-9E24-16F900E18FA9}">
      <dgm:prSet phldrT="[Szöveg]"/>
      <dgm:spPr/>
      <dgm:t>
        <a:bodyPr/>
        <a:lstStyle/>
        <a:p>
          <a:r>
            <a:rPr lang="hu-HU"/>
            <a:t>Átlag</a:t>
          </a:r>
        </a:p>
      </dgm:t>
    </dgm:pt>
    <dgm:pt modelId="{65BF55E6-30EA-437C-87E0-D2720DE0C73B}" type="parTrans" cxnId="{C13D7175-05A2-4CAE-82CD-DAC754535860}">
      <dgm:prSet/>
      <dgm:spPr/>
      <dgm:t>
        <a:bodyPr/>
        <a:lstStyle/>
        <a:p>
          <a:endParaRPr lang="hu-HU"/>
        </a:p>
      </dgm:t>
    </dgm:pt>
    <dgm:pt modelId="{1ACD664B-23A0-4DD5-8C67-0CD68FBD6A5D}" type="sibTrans" cxnId="{C13D7175-05A2-4CAE-82CD-DAC754535860}">
      <dgm:prSet/>
      <dgm:spPr/>
      <dgm:t>
        <a:bodyPr/>
        <a:lstStyle/>
        <a:p>
          <a:endParaRPr lang="hu-HU"/>
        </a:p>
      </dgm:t>
    </dgm:pt>
    <dgm:pt modelId="{FD179449-19BB-4053-903B-499C9F19089C}">
      <dgm:prSet phldrT="[Szöveg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hu-HU"/>
            <a:t>4 mutató átlaga</a:t>
          </a:r>
        </a:p>
      </dgm:t>
    </dgm:pt>
    <dgm:pt modelId="{BD1B013D-21E5-44A1-8C8F-346BE8C7BF20}" type="parTrans" cxnId="{0DE80AF4-9EE1-4577-B9D2-6D22B015A10E}">
      <dgm:prSet/>
      <dgm:spPr/>
      <dgm:t>
        <a:bodyPr/>
        <a:lstStyle/>
        <a:p>
          <a:endParaRPr lang="hu-HU"/>
        </a:p>
      </dgm:t>
    </dgm:pt>
    <dgm:pt modelId="{5452BC4C-5B4E-4DEF-9F2A-D7149A9DB39E}" type="sibTrans" cxnId="{0DE80AF4-9EE1-4577-B9D2-6D22B015A10E}">
      <dgm:prSet/>
      <dgm:spPr/>
      <dgm:t>
        <a:bodyPr/>
        <a:lstStyle/>
        <a:p>
          <a:endParaRPr lang="hu-HU"/>
        </a:p>
      </dgm:t>
    </dgm:pt>
    <dgm:pt modelId="{E7204A8D-BE54-4C05-B853-8376867EDDD3}">
      <dgm:prSet phldrT="[Szöveg]"/>
      <dgm:spPr/>
      <dgm:t>
        <a:bodyPr/>
        <a:lstStyle/>
        <a:p>
          <a:r>
            <a:rPr lang="hu-HU"/>
            <a:t>Leg-alacsonyabb</a:t>
          </a:r>
        </a:p>
      </dgm:t>
    </dgm:pt>
    <dgm:pt modelId="{A7EB8968-8A36-48A2-AECD-754E4F331C4B}" type="parTrans" cxnId="{97704B28-2CDD-4AC1-9C53-44B084D83A8A}">
      <dgm:prSet/>
      <dgm:spPr/>
      <dgm:t>
        <a:bodyPr/>
        <a:lstStyle/>
        <a:p>
          <a:endParaRPr lang="hu-HU"/>
        </a:p>
      </dgm:t>
    </dgm:pt>
    <dgm:pt modelId="{3CAF3FBE-D6A0-43BF-AC3C-C805F319E71E}" type="sibTrans" cxnId="{97704B28-2CDD-4AC1-9C53-44B084D83A8A}">
      <dgm:prSet/>
      <dgm:spPr/>
      <dgm:t>
        <a:bodyPr/>
        <a:lstStyle/>
        <a:p>
          <a:endParaRPr lang="hu-HU"/>
        </a:p>
      </dgm:t>
    </dgm:pt>
    <dgm:pt modelId="{0B0D0721-D71F-422B-8742-41CCCA9B665C}">
      <dgm:prSet phldrT="[Szöveg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hu-HU"/>
            <a:t>a 4 mutató közül a legkisebb</a:t>
          </a:r>
        </a:p>
      </dgm:t>
    </dgm:pt>
    <dgm:pt modelId="{265B992F-8367-4B93-9D83-B59011FA854C}" type="parTrans" cxnId="{BAE975C3-2F46-464B-996C-0465CD4C6CCE}">
      <dgm:prSet/>
      <dgm:spPr/>
      <dgm:t>
        <a:bodyPr/>
        <a:lstStyle/>
        <a:p>
          <a:endParaRPr lang="hu-HU"/>
        </a:p>
      </dgm:t>
    </dgm:pt>
    <dgm:pt modelId="{520E4C20-B7A6-4928-BFBE-DA262FDA4718}" type="sibTrans" cxnId="{BAE975C3-2F46-464B-996C-0465CD4C6CCE}">
      <dgm:prSet/>
      <dgm:spPr/>
      <dgm:t>
        <a:bodyPr/>
        <a:lstStyle/>
        <a:p>
          <a:endParaRPr lang="hu-HU"/>
        </a:p>
      </dgm:t>
    </dgm:pt>
    <dgm:pt modelId="{2BD557AF-ECB9-48E6-9086-FAC12B5AB533}">
      <dgm:prSet phldrT="[Szöveg]"/>
      <dgm:spPr/>
      <dgm:t>
        <a:bodyPr/>
        <a:lstStyle/>
        <a:p>
          <a:r>
            <a:rPr lang="hu-HU"/>
            <a:t>Tevékenység specifikus</a:t>
          </a:r>
        </a:p>
      </dgm:t>
    </dgm:pt>
    <dgm:pt modelId="{76DF0A1F-3E47-43A1-BB10-3EEF67BD0215}" type="parTrans" cxnId="{2926E5DD-2292-4B71-A477-D7D9F5A16CE5}">
      <dgm:prSet/>
      <dgm:spPr/>
      <dgm:t>
        <a:bodyPr/>
        <a:lstStyle/>
        <a:p>
          <a:endParaRPr lang="hu-HU"/>
        </a:p>
      </dgm:t>
    </dgm:pt>
    <dgm:pt modelId="{F0969E32-3966-40C0-B04A-AF40F7C20036}" type="sibTrans" cxnId="{2926E5DD-2292-4B71-A477-D7D9F5A16CE5}">
      <dgm:prSet/>
      <dgm:spPr/>
      <dgm:t>
        <a:bodyPr/>
        <a:lstStyle/>
        <a:p>
          <a:endParaRPr lang="hu-HU"/>
        </a:p>
      </dgm:t>
    </dgm:pt>
    <dgm:pt modelId="{2A917825-EA19-4E89-8340-F1A2FAE2655C}">
      <dgm:prSet phldrT="[Szöveg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hu-HU"/>
            <a:t>Melyik mutató befolyásolja a leginkább a felhasználók véleményét?</a:t>
          </a:r>
        </a:p>
      </dgm:t>
    </dgm:pt>
    <dgm:pt modelId="{598B427A-0F8D-41B7-953E-ED1469B73EA4}" type="parTrans" cxnId="{C77608E9-0247-4702-ADA6-80724856385C}">
      <dgm:prSet/>
      <dgm:spPr/>
      <dgm:t>
        <a:bodyPr/>
        <a:lstStyle/>
        <a:p>
          <a:endParaRPr lang="hu-HU"/>
        </a:p>
      </dgm:t>
    </dgm:pt>
    <dgm:pt modelId="{0BFEC3E2-4341-42D1-A405-B01FC96E2533}" type="sibTrans" cxnId="{C77608E9-0247-4702-ADA6-80724856385C}">
      <dgm:prSet/>
      <dgm:spPr/>
      <dgm:t>
        <a:bodyPr/>
        <a:lstStyle/>
        <a:p>
          <a:endParaRPr lang="hu-HU"/>
        </a:p>
      </dgm:t>
    </dgm:pt>
    <dgm:pt modelId="{352FF554-96CA-42F3-B7BC-1F4330F1CAE5}" type="pres">
      <dgm:prSet presAssocID="{1887AB65-9319-466E-88AB-D1AB7BA1A6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CBCA52D-F372-4216-946B-5B3F2801A27D}" type="pres">
      <dgm:prSet presAssocID="{88F94AF4-3837-4F2A-9E24-16F900E18FA9}" presName="composite" presStyleCnt="0"/>
      <dgm:spPr/>
    </dgm:pt>
    <dgm:pt modelId="{C8CCAC51-AB1F-4B64-95B4-75FD4E328F6B}" type="pres">
      <dgm:prSet presAssocID="{88F94AF4-3837-4F2A-9E24-16F900E18FA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79FAFF-552F-4215-BA75-062983341BED}" type="pres">
      <dgm:prSet presAssocID="{88F94AF4-3837-4F2A-9E24-16F900E18FA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59A5CA8-E679-42C1-9004-8B272B19791B}" type="pres">
      <dgm:prSet presAssocID="{1ACD664B-23A0-4DD5-8C67-0CD68FBD6A5D}" presName="space" presStyleCnt="0"/>
      <dgm:spPr/>
    </dgm:pt>
    <dgm:pt modelId="{B45144B6-11EA-438B-AF38-41F23F109632}" type="pres">
      <dgm:prSet presAssocID="{E7204A8D-BE54-4C05-B853-8376867EDDD3}" presName="composite" presStyleCnt="0"/>
      <dgm:spPr/>
    </dgm:pt>
    <dgm:pt modelId="{7978D3E3-8B77-4B1D-BBE3-E9441E0EA802}" type="pres">
      <dgm:prSet presAssocID="{E7204A8D-BE54-4C05-B853-8376867EDDD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C614E04-235A-4665-9705-F746185DBEC5}" type="pres">
      <dgm:prSet presAssocID="{E7204A8D-BE54-4C05-B853-8376867EDDD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DA2117F-8CC2-491A-893B-1D7C0FC5F532}" type="pres">
      <dgm:prSet presAssocID="{3CAF3FBE-D6A0-43BF-AC3C-C805F319E71E}" presName="space" presStyleCnt="0"/>
      <dgm:spPr/>
    </dgm:pt>
    <dgm:pt modelId="{784A7396-2DAD-463D-9B6C-96D86D7BC028}" type="pres">
      <dgm:prSet presAssocID="{2BD557AF-ECB9-48E6-9086-FAC12B5AB533}" presName="composite" presStyleCnt="0"/>
      <dgm:spPr/>
    </dgm:pt>
    <dgm:pt modelId="{13883D8A-437D-49EF-8F8D-F3A444440F4F}" type="pres">
      <dgm:prSet presAssocID="{2BD557AF-ECB9-48E6-9086-FAC12B5AB53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E0304B7-DE7D-408D-8612-413548661206}" type="pres">
      <dgm:prSet presAssocID="{2BD557AF-ECB9-48E6-9086-FAC12B5AB53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77608E9-0247-4702-ADA6-80724856385C}" srcId="{2BD557AF-ECB9-48E6-9086-FAC12B5AB533}" destId="{2A917825-EA19-4E89-8340-F1A2FAE2655C}" srcOrd="0" destOrd="0" parTransId="{598B427A-0F8D-41B7-953E-ED1469B73EA4}" sibTransId="{0BFEC3E2-4341-42D1-A405-B01FC96E2533}"/>
    <dgm:cxn modelId="{63CF285C-6704-422D-9015-E12CA5B4AB65}" type="presOf" srcId="{FD179449-19BB-4053-903B-499C9F19089C}" destId="{9779FAFF-552F-4215-BA75-062983341BED}" srcOrd="0" destOrd="0" presId="urn:microsoft.com/office/officeart/2005/8/layout/hList1"/>
    <dgm:cxn modelId="{BAE975C3-2F46-464B-996C-0465CD4C6CCE}" srcId="{E7204A8D-BE54-4C05-B853-8376867EDDD3}" destId="{0B0D0721-D71F-422B-8742-41CCCA9B665C}" srcOrd="0" destOrd="0" parTransId="{265B992F-8367-4B93-9D83-B59011FA854C}" sibTransId="{520E4C20-B7A6-4928-BFBE-DA262FDA4718}"/>
    <dgm:cxn modelId="{C13D7175-05A2-4CAE-82CD-DAC754535860}" srcId="{1887AB65-9319-466E-88AB-D1AB7BA1A640}" destId="{88F94AF4-3837-4F2A-9E24-16F900E18FA9}" srcOrd="0" destOrd="0" parTransId="{65BF55E6-30EA-437C-87E0-D2720DE0C73B}" sibTransId="{1ACD664B-23A0-4DD5-8C67-0CD68FBD6A5D}"/>
    <dgm:cxn modelId="{6E5C3BFF-F2EE-48D2-9662-4CA243CDB1D1}" type="presOf" srcId="{88F94AF4-3837-4F2A-9E24-16F900E18FA9}" destId="{C8CCAC51-AB1F-4B64-95B4-75FD4E328F6B}" srcOrd="0" destOrd="0" presId="urn:microsoft.com/office/officeart/2005/8/layout/hList1"/>
    <dgm:cxn modelId="{0DE80AF4-9EE1-4577-B9D2-6D22B015A10E}" srcId="{88F94AF4-3837-4F2A-9E24-16F900E18FA9}" destId="{FD179449-19BB-4053-903B-499C9F19089C}" srcOrd="0" destOrd="0" parTransId="{BD1B013D-21E5-44A1-8C8F-346BE8C7BF20}" sibTransId="{5452BC4C-5B4E-4DEF-9F2A-D7149A9DB39E}"/>
    <dgm:cxn modelId="{2750AD8B-31C0-4A01-A4E6-DCF7AED0C335}" type="presOf" srcId="{0B0D0721-D71F-422B-8742-41CCCA9B665C}" destId="{AC614E04-235A-4665-9705-F746185DBEC5}" srcOrd="0" destOrd="0" presId="urn:microsoft.com/office/officeart/2005/8/layout/hList1"/>
    <dgm:cxn modelId="{2926E5DD-2292-4B71-A477-D7D9F5A16CE5}" srcId="{1887AB65-9319-466E-88AB-D1AB7BA1A640}" destId="{2BD557AF-ECB9-48E6-9086-FAC12B5AB533}" srcOrd="2" destOrd="0" parTransId="{76DF0A1F-3E47-43A1-BB10-3EEF67BD0215}" sibTransId="{F0969E32-3966-40C0-B04A-AF40F7C20036}"/>
    <dgm:cxn modelId="{2DB569A9-FB30-4DE9-BC05-208F0A642D0F}" type="presOf" srcId="{2BD557AF-ECB9-48E6-9086-FAC12B5AB533}" destId="{13883D8A-437D-49EF-8F8D-F3A444440F4F}" srcOrd="0" destOrd="0" presId="urn:microsoft.com/office/officeart/2005/8/layout/hList1"/>
    <dgm:cxn modelId="{FC832F71-AE0C-42D7-AA3D-2A6C1AF6B44F}" type="presOf" srcId="{E7204A8D-BE54-4C05-B853-8376867EDDD3}" destId="{7978D3E3-8B77-4B1D-BBE3-E9441E0EA802}" srcOrd="0" destOrd="0" presId="urn:microsoft.com/office/officeart/2005/8/layout/hList1"/>
    <dgm:cxn modelId="{97704B28-2CDD-4AC1-9C53-44B084D83A8A}" srcId="{1887AB65-9319-466E-88AB-D1AB7BA1A640}" destId="{E7204A8D-BE54-4C05-B853-8376867EDDD3}" srcOrd="1" destOrd="0" parTransId="{A7EB8968-8A36-48A2-AECD-754E4F331C4B}" sibTransId="{3CAF3FBE-D6A0-43BF-AC3C-C805F319E71E}"/>
    <dgm:cxn modelId="{EED8FC1F-2493-4A0A-AA9D-5ABA0772B8F2}" type="presOf" srcId="{1887AB65-9319-466E-88AB-D1AB7BA1A640}" destId="{352FF554-96CA-42F3-B7BC-1F4330F1CAE5}" srcOrd="0" destOrd="0" presId="urn:microsoft.com/office/officeart/2005/8/layout/hList1"/>
    <dgm:cxn modelId="{51E61062-ED7B-4C5E-A9C6-FC62599B61D1}" type="presOf" srcId="{2A917825-EA19-4E89-8340-F1A2FAE2655C}" destId="{1E0304B7-DE7D-408D-8612-413548661206}" srcOrd="0" destOrd="0" presId="urn:microsoft.com/office/officeart/2005/8/layout/hList1"/>
    <dgm:cxn modelId="{35AE4CFE-1326-4F80-920D-6EC47A6B4872}" type="presParOf" srcId="{352FF554-96CA-42F3-B7BC-1F4330F1CAE5}" destId="{2CBCA52D-F372-4216-946B-5B3F2801A27D}" srcOrd="0" destOrd="0" presId="urn:microsoft.com/office/officeart/2005/8/layout/hList1"/>
    <dgm:cxn modelId="{5E30935B-3AF0-435A-8134-9522E893929E}" type="presParOf" srcId="{2CBCA52D-F372-4216-946B-5B3F2801A27D}" destId="{C8CCAC51-AB1F-4B64-95B4-75FD4E328F6B}" srcOrd="0" destOrd="0" presId="urn:microsoft.com/office/officeart/2005/8/layout/hList1"/>
    <dgm:cxn modelId="{A3173394-3076-484B-B367-1B1F41F90A53}" type="presParOf" srcId="{2CBCA52D-F372-4216-946B-5B3F2801A27D}" destId="{9779FAFF-552F-4215-BA75-062983341BED}" srcOrd="1" destOrd="0" presId="urn:microsoft.com/office/officeart/2005/8/layout/hList1"/>
    <dgm:cxn modelId="{B52A69D9-4702-400A-AC64-40E03A6A2F71}" type="presParOf" srcId="{352FF554-96CA-42F3-B7BC-1F4330F1CAE5}" destId="{B59A5CA8-E679-42C1-9004-8B272B19791B}" srcOrd="1" destOrd="0" presId="urn:microsoft.com/office/officeart/2005/8/layout/hList1"/>
    <dgm:cxn modelId="{CF5556D4-711C-45C4-95B3-2C97FC61B265}" type="presParOf" srcId="{352FF554-96CA-42F3-B7BC-1F4330F1CAE5}" destId="{B45144B6-11EA-438B-AF38-41F23F109632}" srcOrd="2" destOrd="0" presId="urn:microsoft.com/office/officeart/2005/8/layout/hList1"/>
    <dgm:cxn modelId="{D12ACCF3-4A53-4DCD-A10F-25B90FFC7348}" type="presParOf" srcId="{B45144B6-11EA-438B-AF38-41F23F109632}" destId="{7978D3E3-8B77-4B1D-BBE3-E9441E0EA802}" srcOrd="0" destOrd="0" presId="urn:microsoft.com/office/officeart/2005/8/layout/hList1"/>
    <dgm:cxn modelId="{67781B55-FB06-40A4-BF76-7DA23067710F}" type="presParOf" srcId="{B45144B6-11EA-438B-AF38-41F23F109632}" destId="{AC614E04-235A-4665-9705-F746185DBEC5}" srcOrd="1" destOrd="0" presId="urn:microsoft.com/office/officeart/2005/8/layout/hList1"/>
    <dgm:cxn modelId="{31C171AE-6471-4D03-B2FC-0DA6E3214EB2}" type="presParOf" srcId="{352FF554-96CA-42F3-B7BC-1F4330F1CAE5}" destId="{EDA2117F-8CC2-491A-893B-1D7C0FC5F532}" srcOrd="3" destOrd="0" presId="urn:microsoft.com/office/officeart/2005/8/layout/hList1"/>
    <dgm:cxn modelId="{90986380-A315-4C81-94CF-65E3EA31848E}" type="presParOf" srcId="{352FF554-96CA-42F3-B7BC-1F4330F1CAE5}" destId="{784A7396-2DAD-463D-9B6C-96D86D7BC028}" srcOrd="4" destOrd="0" presId="urn:microsoft.com/office/officeart/2005/8/layout/hList1"/>
    <dgm:cxn modelId="{6D5E3326-9BCA-46CC-AE12-54134CA19684}" type="presParOf" srcId="{784A7396-2DAD-463D-9B6C-96D86D7BC028}" destId="{13883D8A-437D-49EF-8F8D-F3A444440F4F}" srcOrd="0" destOrd="0" presId="urn:microsoft.com/office/officeart/2005/8/layout/hList1"/>
    <dgm:cxn modelId="{6CCE5E49-6CDC-4A9F-A5AF-E3B898D0F752}" type="presParOf" srcId="{784A7396-2DAD-463D-9B6C-96D86D7BC028}" destId="{1E0304B7-DE7D-408D-8612-41354866120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CAC51-AB1F-4B64-95B4-75FD4E328F6B}">
      <dsp:nvSpPr>
        <dsp:cNvPr id="0" name=""/>
        <dsp:cNvSpPr/>
      </dsp:nvSpPr>
      <dsp:spPr>
        <a:xfrm>
          <a:off x="3286" y="183528"/>
          <a:ext cx="3203971" cy="119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300" kern="1200"/>
            <a:t>Átlag</a:t>
          </a:r>
        </a:p>
      </dsp:txBody>
      <dsp:txXfrm>
        <a:off x="3286" y="183528"/>
        <a:ext cx="3203971" cy="1198791"/>
      </dsp:txXfrm>
    </dsp:sp>
    <dsp:sp modelId="{9779FAFF-552F-4215-BA75-062983341BED}">
      <dsp:nvSpPr>
        <dsp:cNvPr id="0" name=""/>
        <dsp:cNvSpPr/>
      </dsp:nvSpPr>
      <dsp:spPr>
        <a:xfrm>
          <a:off x="3286" y="1382320"/>
          <a:ext cx="3203971" cy="2785488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300" kern="1200"/>
            <a:t>4 mutató átlaga</a:t>
          </a:r>
        </a:p>
      </dsp:txBody>
      <dsp:txXfrm>
        <a:off x="3286" y="1382320"/>
        <a:ext cx="3203971" cy="2785488"/>
      </dsp:txXfrm>
    </dsp:sp>
    <dsp:sp modelId="{7978D3E3-8B77-4B1D-BBE3-E9441E0EA802}">
      <dsp:nvSpPr>
        <dsp:cNvPr id="0" name=""/>
        <dsp:cNvSpPr/>
      </dsp:nvSpPr>
      <dsp:spPr>
        <a:xfrm>
          <a:off x="3655814" y="183528"/>
          <a:ext cx="3203971" cy="119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300" kern="1200"/>
            <a:t>Leg-alacsonyabb</a:t>
          </a:r>
        </a:p>
      </dsp:txBody>
      <dsp:txXfrm>
        <a:off x="3655814" y="183528"/>
        <a:ext cx="3203971" cy="1198791"/>
      </dsp:txXfrm>
    </dsp:sp>
    <dsp:sp modelId="{AC614E04-235A-4665-9705-F746185DBEC5}">
      <dsp:nvSpPr>
        <dsp:cNvPr id="0" name=""/>
        <dsp:cNvSpPr/>
      </dsp:nvSpPr>
      <dsp:spPr>
        <a:xfrm>
          <a:off x="3655814" y="1382320"/>
          <a:ext cx="3203971" cy="2785488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300" kern="1200"/>
            <a:t>a 4 mutató közül a legkisebb</a:t>
          </a:r>
        </a:p>
      </dsp:txBody>
      <dsp:txXfrm>
        <a:off x="3655814" y="1382320"/>
        <a:ext cx="3203971" cy="2785488"/>
      </dsp:txXfrm>
    </dsp:sp>
    <dsp:sp modelId="{13883D8A-437D-49EF-8F8D-F3A444440F4F}">
      <dsp:nvSpPr>
        <dsp:cNvPr id="0" name=""/>
        <dsp:cNvSpPr/>
      </dsp:nvSpPr>
      <dsp:spPr>
        <a:xfrm>
          <a:off x="7308342" y="183528"/>
          <a:ext cx="3203971" cy="119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300" kern="1200"/>
            <a:t>Tevékenység specifikus</a:t>
          </a:r>
        </a:p>
      </dsp:txBody>
      <dsp:txXfrm>
        <a:off x="7308342" y="183528"/>
        <a:ext cx="3203971" cy="1198791"/>
      </dsp:txXfrm>
    </dsp:sp>
    <dsp:sp modelId="{1E0304B7-DE7D-408D-8612-413548661206}">
      <dsp:nvSpPr>
        <dsp:cNvPr id="0" name=""/>
        <dsp:cNvSpPr/>
      </dsp:nvSpPr>
      <dsp:spPr>
        <a:xfrm>
          <a:off x="7308342" y="1382320"/>
          <a:ext cx="3203971" cy="2785488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300" kern="1200"/>
            <a:t>Melyik mutató befolyásolja a leginkább a felhasználók véleményét?</a:t>
          </a:r>
        </a:p>
      </dsp:txBody>
      <dsp:txXfrm>
        <a:off x="7308342" y="1382320"/>
        <a:ext cx="3203971" cy="2785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585E1-90BD-42D1-92E4-482653E1DB4D}" type="datetimeFigureOut">
              <a:rPr lang="hu-HU" smtClean="0"/>
              <a:t>2018.09.26.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3F9B6-EAC4-46ED-BFCA-B50B115961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973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F41A-E6C6-40D1-BF94-27AD1DD548E1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25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046-CACF-43FB-9ECC-A5FB42FB9682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432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8F04-5744-4DE7-8599-F89ED359B321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278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5A22-F496-41AD-8484-DA546EF63C28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65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43D1-9F6C-47B9-8DBC-82BEC74C2B0E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994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AD7E-FE52-4268-944B-67A63C7D6A7B}" type="datetime1">
              <a:rPr lang="hu-HU" smtClean="0"/>
              <a:t>2018.09.26.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830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DD5-0253-493A-B1E2-11D698A8E5D3}" type="datetime1">
              <a:rPr lang="hu-HU" smtClean="0"/>
              <a:t>2018.09.26.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6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8C7E-93E3-4FD4-A334-E018999CB769}" type="datetime1">
              <a:rPr lang="hu-HU" smtClean="0"/>
              <a:t>2018.09.26.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090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D40-1FFE-4069-B8DF-26782202C7D9}" type="datetime1">
              <a:rPr lang="hu-HU" smtClean="0"/>
              <a:t>2018.09.26.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981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51F0-067C-4E7D-A8F0-E58EBC853ADA}" type="datetime1">
              <a:rPr lang="hu-HU" smtClean="0"/>
              <a:t>2018.09.26.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387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0788-56EC-4747-A4DB-0A02ACB2B9A1}" type="datetime1">
              <a:rPr lang="hu-HU" smtClean="0"/>
              <a:t>2018.09.26.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80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7914-CAD4-4DDD-BA6E-8ABD0C8DA362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64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2328672"/>
            <a:ext cx="10515600" cy="2233803"/>
          </a:xfrm>
        </p:spPr>
        <p:txBody>
          <a:bodyPr/>
          <a:lstStyle/>
          <a:p>
            <a:r>
              <a:rPr lang="hu-HU" dirty="0" smtClean="0"/>
              <a:t>Lényegesség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Könyvvizsgálók továbbképzése</a:t>
            </a:r>
            <a:br>
              <a:rPr lang="hu-HU" dirty="0"/>
            </a:br>
            <a:r>
              <a:rPr lang="hu-HU" dirty="0"/>
              <a:t>Budapest, 2018. október 9-10.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182" y="71628"/>
            <a:ext cx="1820698" cy="170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3803904" y="1705356"/>
            <a:ext cx="442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PÉNZÜGYMINISZTÉRIUM</a:t>
            </a:r>
          </a:p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KÖNYVVIZSGÁLÓI KÖZFELÜGYELET</a:t>
            </a:r>
          </a:p>
        </p:txBody>
      </p:sp>
    </p:spTree>
    <p:extLst>
      <p:ext uri="{BB962C8B-B14F-4D97-AF65-F5344CB8AC3E}">
        <p14:creationId xmlns:p14="http://schemas.microsoft.com/office/powerpoint/2010/main" val="1439231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Gyakorlati tanácsok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                      negatív </a:t>
            </a:r>
            <a:r>
              <a:rPr lang="hu-HU" dirty="0"/>
              <a:t>szám vagy közel nulla nem lehet.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b="1" dirty="0" smtClean="0"/>
              <a:t>„</a:t>
            </a:r>
            <a:r>
              <a:rPr lang="hu-HU" b="1" dirty="0"/>
              <a:t>fordított arányosság” </a:t>
            </a:r>
            <a:r>
              <a:rPr lang="hu-HU" dirty="0"/>
              <a:t>= ha a végrehajtási lényegességnél a magasabb határértéket alkalmazzuk, akkor az elhanyagolható hiba számításakor válasszuk az alacsonyabbat.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10</a:t>
            </a:fld>
            <a:endParaRPr lang="hu-H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73" y="1377387"/>
            <a:ext cx="1821024" cy="158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615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067"/>
          </a:xfrm>
        </p:spPr>
        <p:txBody>
          <a:bodyPr/>
          <a:lstStyle/>
          <a:p>
            <a:r>
              <a:rPr lang="hu-HU" dirty="0" smtClean="0"/>
              <a:t>Példa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07939"/>
            <a:ext cx="10515600" cy="4869024"/>
          </a:xfrm>
        </p:spPr>
        <p:txBody>
          <a:bodyPr/>
          <a:lstStyle/>
          <a:p>
            <a:pPr marL="0" indent="0">
              <a:buNone/>
            </a:pPr>
            <a:r>
              <a:rPr lang="hu-HU" i="1" dirty="0"/>
              <a:t>Döntsük el, hogy a következő cégek esetében mi lenne a legjobb mutató a lényegesség számításához:</a:t>
            </a:r>
          </a:p>
          <a:p>
            <a:r>
              <a:rPr lang="hu-HU" i="1" dirty="0"/>
              <a:t>a)	kereskedő cég</a:t>
            </a:r>
          </a:p>
          <a:p>
            <a:r>
              <a:rPr lang="hu-HU" i="1" dirty="0"/>
              <a:t>b)	biztosító</a:t>
            </a:r>
          </a:p>
          <a:p>
            <a:r>
              <a:rPr lang="hu-HU" i="1" dirty="0"/>
              <a:t>c)	bank</a:t>
            </a:r>
          </a:p>
          <a:p>
            <a:r>
              <a:rPr lang="hu-HU" i="1" dirty="0"/>
              <a:t>d)	holding cég</a:t>
            </a:r>
          </a:p>
          <a:p>
            <a:r>
              <a:rPr lang="hu-HU" i="1" dirty="0"/>
              <a:t>e)	befektetési alap</a:t>
            </a:r>
          </a:p>
          <a:p>
            <a:r>
              <a:rPr lang="hu-HU" i="1" dirty="0"/>
              <a:t>f)	ingatlanfejlesztő cég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356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5194" y="365126"/>
            <a:ext cx="12006806" cy="50297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Példa 2</a:t>
            </a:r>
            <a:r>
              <a:rPr lang="hu-HU" dirty="0"/>
              <a:t>.- Egy autóipari beszállítóként működő termelő </a:t>
            </a:r>
            <a:r>
              <a:rPr lang="hu-HU" dirty="0" smtClean="0"/>
              <a:t>cég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4108" y="833377"/>
            <a:ext cx="11677892" cy="6024623"/>
          </a:xfrm>
        </p:spPr>
        <p:txBody>
          <a:bodyPr>
            <a:noAutofit/>
          </a:bodyPr>
          <a:lstStyle/>
          <a:p>
            <a:r>
              <a:rPr lang="hu-HU" sz="2200" i="1" dirty="0" smtClean="0"/>
              <a:t>A </a:t>
            </a:r>
            <a:r>
              <a:rPr lang="hu-HU" sz="2200" i="1" dirty="0"/>
              <a:t>társaság a </a:t>
            </a:r>
            <a:r>
              <a:rPr lang="hu-HU" sz="2200" b="1" i="1" dirty="0"/>
              <a:t>tárgyévben új vevők </a:t>
            </a:r>
            <a:r>
              <a:rPr lang="hu-HU" sz="2200" i="1" dirty="0"/>
              <a:t>beszállítójává vált, ezt azonban úgy sikerült elérnie, hogy jelentős kedvezményeket ad partnerei számára. Emiatt a növekvő forgalom ellenére, az </a:t>
            </a:r>
            <a:r>
              <a:rPr lang="hu-HU" sz="2200" b="1" i="1" dirty="0"/>
              <a:t>értékesítés eredményessége csökkent </a:t>
            </a:r>
            <a:r>
              <a:rPr lang="hu-HU" sz="2200" i="1" dirty="0"/>
              <a:t>az előző évhez képest, ezért ebben az évben már </a:t>
            </a:r>
            <a:r>
              <a:rPr lang="hu-HU" sz="2200" b="1" i="1" dirty="0"/>
              <a:t>üzemi eredménye is </a:t>
            </a:r>
            <a:r>
              <a:rPr lang="hu-HU" sz="2200" b="1" i="1" dirty="0" smtClean="0"/>
              <a:t>veszteség lett </a:t>
            </a:r>
            <a:r>
              <a:rPr lang="hu-HU" sz="2200" i="1" dirty="0" smtClean="0"/>
              <a:t>(- </a:t>
            </a:r>
            <a:r>
              <a:rPr lang="hu-HU" sz="2200" i="1" dirty="0"/>
              <a:t>2 </a:t>
            </a:r>
            <a:r>
              <a:rPr lang="hu-HU" sz="2200" i="1" dirty="0" err="1"/>
              <a:t>mFt</a:t>
            </a:r>
            <a:r>
              <a:rPr lang="hu-HU" sz="2200" i="1" dirty="0"/>
              <a:t>) sőt emiatt a </a:t>
            </a:r>
            <a:r>
              <a:rPr lang="hu-HU" sz="2200" b="1" i="1" dirty="0"/>
              <a:t>saját tőke is negatív lett </a:t>
            </a:r>
            <a:r>
              <a:rPr lang="hu-HU" sz="2200" i="1" dirty="0"/>
              <a:t>(- 5  </a:t>
            </a:r>
            <a:r>
              <a:rPr lang="hu-HU" sz="2200" i="1" dirty="0" err="1"/>
              <a:t>mFt</a:t>
            </a:r>
            <a:r>
              <a:rPr lang="hu-HU" sz="2200" i="1" dirty="0"/>
              <a:t>). Ebben az évben az elővizsgálat (09.30.) </a:t>
            </a:r>
            <a:r>
              <a:rPr lang="hu-HU" sz="2200" i="1" dirty="0" smtClean="0"/>
              <a:t>időpontjában </a:t>
            </a:r>
            <a:r>
              <a:rPr lang="hu-HU" sz="2200" i="1" dirty="0"/>
              <a:t>az árbevétel  5.100  </a:t>
            </a:r>
            <a:r>
              <a:rPr lang="hu-HU" sz="2200" i="1" dirty="0" err="1"/>
              <a:t>mFt</a:t>
            </a:r>
            <a:r>
              <a:rPr lang="hu-HU" sz="2200" i="1" dirty="0"/>
              <a:t> volt.</a:t>
            </a:r>
          </a:p>
          <a:p>
            <a:r>
              <a:rPr lang="hu-HU" sz="2200" i="1" dirty="0"/>
              <a:t> A társaságnak leszállított termékei után </a:t>
            </a:r>
            <a:r>
              <a:rPr lang="hu-HU" sz="2200" b="1" i="1" dirty="0"/>
              <a:t>garanciális </a:t>
            </a:r>
            <a:r>
              <a:rPr lang="hu-HU" sz="2200" b="1" i="1" dirty="0" smtClean="0"/>
              <a:t>kötelezettsége van. A</a:t>
            </a:r>
            <a:r>
              <a:rPr lang="hu-HU" sz="2200" i="1" dirty="0" smtClean="0"/>
              <a:t> </a:t>
            </a:r>
            <a:r>
              <a:rPr lang="hu-HU" sz="2200" i="1" dirty="0"/>
              <a:t>garanciális céltartalékot az értékesített db és egy tapasztalati összeg alapján képzik.  A tárgyévben </a:t>
            </a:r>
            <a:r>
              <a:rPr lang="hu-HU" sz="2200" b="1" i="1" dirty="0"/>
              <a:t>új minőségbiztosítási rendszert kezdtek el alkalmazni, ezért a korábban képzett céltartalék  egy részét erre hivatkozással feloldották</a:t>
            </a:r>
            <a:r>
              <a:rPr lang="hu-HU" sz="2200" i="1" dirty="0"/>
              <a:t>.</a:t>
            </a:r>
          </a:p>
          <a:p>
            <a:r>
              <a:rPr lang="hu-HU" sz="2200" i="1" dirty="0"/>
              <a:t>A tulajdonos </a:t>
            </a:r>
            <a:r>
              <a:rPr lang="hu-HU" sz="2200" b="1" i="1" dirty="0"/>
              <a:t>vezetéssel szembeni elvárása az eredmény maximalizálása, a vezetés prémiuma az </a:t>
            </a:r>
            <a:r>
              <a:rPr lang="hu-HU" sz="2200" b="1" i="1" dirty="0" err="1"/>
              <a:t>EBIT-től</a:t>
            </a:r>
            <a:r>
              <a:rPr lang="hu-HU" sz="2200" b="1" i="1" dirty="0"/>
              <a:t> függ.</a:t>
            </a:r>
          </a:p>
          <a:p>
            <a:r>
              <a:rPr lang="hu-HU" sz="2200" i="1" dirty="0"/>
              <a:t>A társaságnál </a:t>
            </a:r>
            <a:r>
              <a:rPr lang="hu-HU" sz="2200" b="1" i="1" dirty="0"/>
              <a:t>belső ellenőrzési részleg nem működik</a:t>
            </a:r>
            <a:r>
              <a:rPr lang="hu-HU" sz="2200" i="1" dirty="0"/>
              <a:t>, de az </a:t>
            </a:r>
            <a:r>
              <a:rPr lang="hu-HU" sz="2200" b="1" i="1" dirty="0"/>
              <a:t>anyavállalat belső ellenőrei </a:t>
            </a:r>
            <a:r>
              <a:rPr lang="hu-HU" sz="2200" i="1" dirty="0"/>
              <a:t>3 évente vizsgálnak 1-1 kiemelt terültet. E mellett a </a:t>
            </a:r>
            <a:r>
              <a:rPr lang="hu-HU" sz="2200" b="1" i="1" dirty="0"/>
              <a:t>társaság havonta jelenti</a:t>
            </a:r>
            <a:r>
              <a:rPr lang="hu-HU" sz="2200" i="1" dirty="0"/>
              <a:t> teljesítmény adatait </a:t>
            </a:r>
            <a:r>
              <a:rPr lang="hu-HU" sz="2200" i="1" dirty="0" smtClean="0"/>
              <a:t>anyavállalatának.</a:t>
            </a:r>
          </a:p>
          <a:p>
            <a:r>
              <a:rPr lang="hu-HU" sz="2200" i="1" dirty="0" smtClean="0"/>
              <a:t> A </a:t>
            </a:r>
            <a:r>
              <a:rPr lang="hu-HU" sz="2200" i="1" dirty="0"/>
              <a:t>társaságnak 1 éves futamidejű, </a:t>
            </a:r>
            <a:r>
              <a:rPr lang="hu-HU" sz="2200" b="1" i="1" dirty="0"/>
              <a:t>jelentős deviza alapú hitelállománya van anyavállalatával szemben, amely </a:t>
            </a:r>
            <a:r>
              <a:rPr lang="hu-HU" sz="2200" b="1" i="1" dirty="0" smtClean="0"/>
              <a:t>LIBOR+2</a:t>
            </a:r>
            <a:r>
              <a:rPr lang="hu-HU" sz="2200" b="1" i="1" dirty="0"/>
              <a:t>%-on kamatozik. Ez a hitel már több éve fennáll, mert a szerződést évente </a:t>
            </a:r>
            <a:r>
              <a:rPr lang="hu-HU" sz="2200" b="1" i="1" dirty="0" smtClean="0"/>
              <a:t>megújít</a:t>
            </a:r>
            <a:r>
              <a:rPr lang="hu-HU" sz="2300" b="1" i="1" dirty="0" smtClean="0"/>
              <a:t>ják.</a:t>
            </a:r>
            <a:endParaRPr lang="hu-HU" sz="2300" b="1" i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Judit BIRÓNÉ ZELLER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6677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2 - megoldás</a:t>
            </a:r>
            <a:endParaRPr lang="hu-HU" dirty="0"/>
          </a:p>
        </p:txBody>
      </p:sp>
      <p:graphicFrame>
        <p:nvGraphicFramePr>
          <p:cNvPr id="21" name="Tartalom helye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621112"/>
              </p:ext>
            </p:extLst>
          </p:nvPr>
        </p:nvGraphicFramePr>
        <p:xfrm>
          <a:off x="1041722" y="1319514"/>
          <a:ext cx="10289893" cy="2699004"/>
        </p:xfrm>
        <a:graphic>
          <a:graphicData uri="http://schemas.openxmlformats.org/drawingml/2006/table">
            <a:tbl>
              <a:tblPr firstRow="1" firstCol="1" bandRow="1"/>
              <a:tblGrid>
                <a:gridCol w="1541106"/>
                <a:gridCol w="1815552"/>
                <a:gridCol w="439838"/>
                <a:gridCol w="5798916"/>
                <a:gridCol w="694481"/>
              </a:tblGrid>
              <a:tr h="740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negatív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ez lenne a legkézenfekvőbb, mert a vezetést ennek alapján ítélik </a:t>
                      </a:r>
                      <a:r>
                        <a:rPr lang="hu-H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meg, </a:t>
                      </a:r>
                      <a:r>
                        <a:rPr lang="hu-H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hu-H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negatív</a:t>
                      </a:r>
                      <a:r>
                        <a:rPr lang="hu-H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nem alkalmazható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Saját tőke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negatív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termelő cégnél nem jó jellemző, de Ptk</a:t>
                      </a:r>
                      <a:r>
                        <a:rPr lang="hu-H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.!</a:t>
                      </a:r>
                      <a:endParaRPr lang="hu-HU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Árbevétel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hu-H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jól </a:t>
                      </a:r>
                      <a:r>
                        <a:rPr lang="hu-H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jellemzi a működést, a vezetés is motivált a növelésében, hiszen ettől függ az EBIT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40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√</a:t>
                      </a:r>
                      <a:endParaRPr lang="hu-HU" sz="4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MFÖ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 tevékenység eszközigényes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az eszközök értéke az értékcsökkenés miatt csökkenhet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13</a:t>
            </a:fld>
            <a:endParaRPr lang="hu-HU"/>
          </a:p>
        </p:txBody>
      </p:sp>
      <p:graphicFrame>
        <p:nvGraphicFramePr>
          <p:cNvPr id="22" name="Táblázat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638907"/>
              </p:ext>
            </p:extLst>
          </p:nvPr>
        </p:nvGraphicFramePr>
        <p:xfrm>
          <a:off x="1018573" y="3932246"/>
          <a:ext cx="10324617" cy="2819714"/>
        </p:xfrm>
        <a:graphic>
          <a:graphicData uri="http://schemas.openxmlformats.org/drawingml/2006/table">
            <a:tbl>
              <a:tblPr firstRow="1" firstCol="1" bandRow="1"/>
              <a:tblGrid>
                <a:gridCol w="2784156"/>
                <a:gridCol w="2963789"/>
                <a:gridCol w="4576672"/>
              </a:tblGrid>
              <a:tr h="370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Lényegesség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09.30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12.31-re becsült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Beszámoló egészére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5.100 x </a:t>
                      </a:r>
                      <a:r>
                        <a:rPr lang="hu-H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0,5%=</a:t>
                      </a:r>
                      <a:r>
                        <a:rPr lang="hu-H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 25,5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5.100/9 x12 x0,5%= </a:t>
                      </a:r>
                      <a:r>
                        <a:rPr lang="hu-H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 </a:t>
                      </a:r>
                      <a:r>
                        <a:rPr lang="hu-HU" sz="2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mFt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Végrehajtási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25,5x</a:t>
                      </a:r>
                      <a:r>
                        <a:rPr lang="hu-H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 </a:t>
                      </a:r>
                      <a:r>
                        <a:rPr lang="hu-H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=12,5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Elhanyagolható hiba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12,5x</a:t>
                      </a:r>
                      <a:r>
                        <a:rPr lang="hu-H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1%</a:t>
                      </a:r>
                      <a:r>
                        <a:rPr lang="hu-H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=1,25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spc="-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akkor alkalmazható, ha az árbevétel növekedése az év során egyenletes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3171825" y="3422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282" y="1359965"/>
            <a:ext cx="590309" cy="677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282" y="2037144"/>
            <a:ext cx="590309" cy="4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282" y="3240911"/>
            <a:ext cx="590309" cy="638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54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Miért fontos a lényegesség </a:t>
            </a:r>
            <a:r>
              <a:rPr lang="hu-HU" b="1" dirty="0" smtClean="0"/>
              <a:t>számítása?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42663"/>
            <a:ext cx="10515600" cy="5116010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320 standard</a:t>
            </a:r>
            <a:r>
              <a:rPr lang="hu-HU" dirty="0"/>
              <a:t>: Lényegesség a könyvvizsgálat tervezésében és végrehajtásában (2009)</a:t>
            </a:r>
          </a:p>
          <a:p>
            <a:r>
              <a:rPr lang="hu-HU" i="1" dirty="0" smtClean="0"/>
              <a:t>a </a:t>
            </a:r>
            <a:r>
              <a:rPr lang="hu-HU" i="1" dirty="0"/>
              <a:t>k</a:t>
            </a:r>
            <a:r>
              <a:rPr lang="hu-HU" dirty="0"/>
              <a:t>önyvvizsgáló kockázata: nem megfelelő könyvvizsgálói jelentés kibocsátása</a:t>
            </a:r>
          </a:p>
          <a:p>
            <a:pPr marL="0" indent="0" algn="ctr">
              <a:buNone/>
            </a:pPr>
            <a:r>
              <a:rPr lang="hu-HU" sz="4300" b="1" dirty="0"/>
              <a:t>Tartalmaz-e a beszámoló lényeges hibás állítást?</a:t>
            </a:r>
          </a:p>
          <a:p>
            <a:r>
              <a:rPr lang="hu-HU" b="1" dirty="0">
                <a:solidFill>
                  <a:srgbClr val="0070C0"/>
                </a:solidFill>
              </a:rPr>
              <a:t>lényeges hibás állítás</a:t>
            </a:r>
            <a:r>
              <a:rPr lang="hu-HU" dirty="0">
                <a:solidFill>
                  <a:srgbClr val="0070C0"/>
                </a:solidFill>
              </a:rPr>
              <a:t>: </a:t>
            </a:r>
            <a:r>
              <a:rPr lang="hu-HU" dirty="0"/>
              <a:t>önmagukban vagy több együtt, befolyásolhatják a felhasználók pénzügyi kimutatások alapján hozott gazdasági döntéseit.</a:t>
            </a:r>
          </a:p>
          <a:p>
            <a:r>
              <a:rPr lang="hu-HU" dirty="0"/>
              <a:t>A lényegesség </a:t>
            </a:r>
            <a:r>
              <a:rPr lang="hu-HU" sz="4300" b="1" dirty="0" smtClean="0">
                <a:solidFill>
                  <a:srgbClr val="FF0000"/>
                </a:solidFill>
              </a:rPr>
              <a:t>meghatározása </a:t>
            </a:r>
            <a:r>
              <a:rPr lang="hu-HU" sz="4300" b="1" dirty="0">
                <a:solidFill>
                  <a:srgbClr val="FF0000"/>
                </a:solidFill>
              </a:rPr>
              <a:t>szakmai megítélés kérdése,</a:t>
            </a:r>
            <a:r>
              <a:rPr lang="hu-HU" dirty="0"/>
              <a:t> és hatással van rá az, hogy mi a pénzügyi kimutatások felhasználóinak pénzügyi információ iránti igénye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2361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könyvvizsgálónak feltételeznie kell a </a:t>
            </a:r>
            <a:r>
              <a:rPr lang="hu-HU" b="1" dirty="0" smtClean="0"/>
              <a:t>felhasználókról bizonyos jártasságot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4357" cy="4656198"/>
          </a:xfrm>
        </p:spPr>
        <p:txBody>
          <a:bodyPr>
            <a:normAutofit/>
          </a:bodyPr>
          <a:lstStyle/>
          <a:p>
            <a:r>
              <a:rPr lang="hu-HU" dirty="0"/>
              <a:t>(a) az üzletről, a gazdasági tevékenységekről és a számvitelről elvárható tudással rendelkeznek, </a:t>
            </a:r>
            <a:endParaRPr lang="hu-HU" dirty="0" smtClean="0"/>
          </a:p>
          <a:p>
            <a:r>
              <a:rPr lang="hu-HU" dirty="0" smtClean="0"/>
              <a:t>(b)  megfelelően </a:t>
            </a:r>
            <a:r>
              <a:rPr lang="hu-HU" dirty="0"/>
              <a:t>ismerik a pénzügyi kimutatásokat;</a:t>
            </a:r>
          </a:p>
          <a:p>
            <a:r>
              <a:rPr lang="hu-HU" dirty="0" smtClean="0"/>
              <a:t>(c) </a:t>
            </a:r>
            <a:r>
              <a:rPr lang="hu-HU" dirty="0"/>
              <a:t>tudják, hogy a pénzügyi kimutatásokat lényegesség figyelembevételével </a:t>
            </a:r>
            <a:r>
              <a:rPr lang="hu-HU" dirty="0" smtClean="0"/>
              <a:t>készítik és </a:t>
            </a:r>
            <a:r>
              <a:rPr lang="hu-HU" dirty="0" err="1"/>
              <a:t>könyvvizsgálják</a:t>
            </a:r>
            <a:r>
              <a:rPr lang="hu-HU" dirty="0"/>
              <a:t>;</a:t>
            </a:r>
          </a:p>
          <a:p>
            <a:r>
              <a:rPr lang="hu-HU" dirty="0" smtClean="0"/>
              <a:t>(d) tudják, hogy az </a:t>
            </a:r>
            <a:r>
              <a:rPr lang="hu-HU" dirty="0"/>
              <a:t>összegek értékelésében a </a:t>
            </a:r>
            <a:r>
              <a:rPr lang="hu-HU" dirty="0" smtClean="0"/>
              <a:t>becslések és jövőbeni események miatt  bizonytalanságok vannak,</a:t>
            </a:r>
            <a:endParaRPr lang="hu-HU" dirty="0"/>
          </a:p>
          <a:p>
            <a:r>
              <a:rPr lang="hu-HU" dirty="0" smtClean="0"/>
              <a:t>(e) </a:t>
            </a:r>
            <a:r>
              <a:rPr lang="hu-HU" dirty="0"/>
              <a:t>a pénzügyi </a:t>
            </a:r>
            <a:r>
              <a:rPr lang="hu-HU" dirty="0" smtClean="0"/>
              <a:t>kimutatások alapján </a:t>
            </a:r>
            <a:r>
              <a:rPr lang="hu-HU" dirty="0"/>
              <a:t>ésszerű gazdasági döntéseket hoznak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6471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Lényegességi szintek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4</a:t>
            </a:fld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76" y="1458410"/>
            <a:ext cx="10498238" cy="4930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7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Melyik szintű mutatót mire használjuk?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5</a:t>
            </a:fld>
            <a:endParaRPr lang="hu-HU"/>
          </a:p>
        </p:txBody>
      </p:sp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349612"/>
              </p:ext>
            </p:extLst>
          </p:nvPr>
        </p:nvGraphicFramePr>
        <p:xfrm>
          <a:off x="902827" y="1481559"/>
          <a:ext cx="10347766" cy="4965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4" imgW="5775375" imgH="3370257" progId="Word.Document.12">
                  <p:embed/>
                </p:oleObj>
              </mc:Choice>
              <mc:Fallback>
                <p:oleObj name="Document" r:id="rId4" imgW="5775375" imgH="337025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2827" y="1481559"/>
                        <a:ext cx="10347766" cy="49655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459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Viszonyítási alapok és határértékek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6</a:t>
            </a:fld>
            <a:endParaRPr lang="hu-H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020" y="1388962"/>
            <a:ext cx="10428790" cy="511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178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Melyik mutatót és %-ot válasszuk</a:t>
            </a:r>
            <a:endParaRPr lang="hu-HU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7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3" y="1632029"/>
            <a:ext cx="10515600" cy="4826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90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lényegesség meghatározásának módszerei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8</a:t>
            </a:fld>
            <a:endParaRPr lang="hu-HU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7672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Helyes és nem helyes választás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8410"/>
            <a:ext cx="10515600" cy="471855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FF0000"/>
                </a:solidFill>
              </a:rPr>
              <a:t>Miért NEM helyes?</a:t>
            </a:r>
          </a:p>
          <a:p>
            <a:r>
              <a:rPr lang="hu-HU" b="1" dirty="0" smtClean="0"/>
              <a:t>az </a:t>
            </a:r>
            <a:r>
              <a:rPr lang="hu-HU" b="1" dirty="0"/>
              <a:t>átlagolás: </a:t>
            </a:r>
            <a:r>
              <a:rPr lang="hu-HU" dirty="0"/>
              <a:t>nincs olyan beszámoló, amelynek megítélésében a 4 mutatónak ugyanaz a súlya.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legalacsonyabb érték</a:t>
            </a:r>
            <a:r>
              <a:rPr lang="hu-HU" dirty="0" smtClean="0"/>
              <a:t>: </a:t>
            </a:r>
            <a:r>
              <a:rPr lang="hu-HU" dirty="0"/>
              <a:t>kockázat, hogy olyan mutatót választunk, ami érdektelen. </a:t>
            </a:r>
            <a:r>
              <a:rPr lang="hu-HU" dirty="0" smtClean="0"/>
              <a:t>Túl audit</a:t>
            </a:r>
            <a:r>
              <a:rPr lang="hu-HU" dirty="0"/>
              <a:t>.</a:t>
            </a:r>
          </a:p>
          <a:p>
            <a:endParaRPr lang="hu-HU" dirty="0"/>
          </a:p>
          <a:p>
            <a:r>
              <a:rPr lang="hu-HU" b="1" dirty="0">
                <a:solidFill>
                  <a:srgbClr val="00B050"/>
                </a:solidFill>
              </a:rPr>
              <a:t>Miért helyes </a:t>
            </a:r>
            <a:r>
              <a:rPr lang="hu-HU" dirty="0"/>
              <a:t>a legjellemzőbb érték alapján számítani a lényegességet? az audit a kockázatokon fog alapulni.</a:t>
            </a:r>
          </a:p>
          <a:p>
            <a:r>
              <a:rPr lang="hu-HU" dirty="0"/>
              <a:t>Leggyakrabban választott mutató: AEE (vezetés megítélése, osztalék mértéke)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3307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683</Words>
  <Application>Microsoft Office PowerPoint</Application>
  <PresentationFormat>Egyéni</PresentationFormat>
  <Paragraphs>110</Paragraphs>
  <Slides>13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5" baseType="lpstr">
      <vt:lpstr>Office-téma</vt:lpstr>
      <vt:lpstr>Document</vt:lpstr>
      <vt:lpstr>Lényegesség</vt:lpstr>
      <vt:lpstr>Miért fontos a lényegesség számítása?</vt:lpstr>
      <vt:lpstr>A könyvvizsgálónak feltételeznie kell a felhasználókról bizonyos jártasságot</vt:lpstr>
      <vt:lpstr>Lényegességi szintek</vt:lpstr>
      <vt:lpstr>Melyik szintű mutatót mire használjuk?</vt:lpstr>
      <vt:lpstr>Viszonyítási alapok és határértékek</vt:lpstr>
      <vt:lpstr>Melyik mutatót és %-ot válasszuk</vt:lpstr>
      <vt:lpstr>A lényegesség meghatározásának módszerei</vt:lpstr>
      <vt:lpstr>Helyes és nem helyes választás</vt:lpstr>
      <vt:lpstr>Gyakorlati tanácsok</vt:lpstr>
      <vt:lpstr>Példa 1.</vt:lpstr>
      <vt:lpstr>Példa 2.- Egy autóipari beszállítóként működő termelő cég</vt:lpstr>
      <vt:lpstr>Példa 2 - megoldás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IFRSs in Hungary</dc:title>
  <dc:creator>jbiro</dc:creator>
  <cp:lastModifiedBy>Bíróné Zeller Judit</cp:lastModifiedBy>
  <cp:revision>48</cp:revision>
  <dcterms:created xsi:type="dcterms:W3CDTF">2018-09-10T18:21:34Z</dcterms:created>
  <dcterms:modified xsi:type="dcterms:W3CDTF">2018-09-26T12:31:36Z</dcterms:modified>
</cp:coreProperties>
</file>